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Barlow Bold" panose="020B0604020202020204" charset="0"/>
      <p:regular r:id="rId22"/>
    </p:embeddedFont>
    <p:embeddedFont>
      <p:font typeface="Calibri" panose="020F0502020204030204" pitchFamily="34" charset="0"/>
      <p:regular r:id="rId23"/>
      <p:bold r:id="rId24"/>
      <p:italic r:id="rId25"/>
      <p:boldItalic r:id="rId26"/>
    </p:embeddedFont>
    <p:embeddedFont>
      <p:font typeface="Horizon" panose="020B0604020202020204" charset="0"/>
      <p:regular r:id="rId27"/>
    </p:embeddedFont>
    <p:embeddedFont>
      <p:font typeface="Inter Bold" panose="020B0604020202020204" charset="0"/>
      <p:regular r:id="rId28"/>
    </p:embeddedFont>
    <p:embeddedFont>
      <p:font typeface="Poppins" panose="020B0502040204020203" pitchFamily="2" charset="0"/>
      <p:regular r:id="rId29"/>
    </p:embeddedFont>
    <p:embeddedFont>
      <p:font typeface="Poppins Bold" panose="020B0604020202020204" charset="0"/>
      <p:regular r:id="rId30"/>
    </p:embeddedFont>
    <p:embeddedFont>
      <p:font typeface="Poppins Medium" panose="020B0502040204020203" pitchFamily="2"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77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grpSp>
        <p:nvGrpSpPr>
          <p:cNvPr id="2" name="Group 2"/>
          <p:cNvGrpSpPr/>
          <p:nvPr/>
        </p:nvGrpSpPr>
        <p:grpSpPr>
          <a:xfrm>
            <a:off x="12572356" y="911546"/>
            <a:ext cx="591364" cy="591364"/>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15D43"/>
            </a:solidFill>
          </p:spPr>
        </p:sp>
        <p:sp>
          <p:nvSpPr>
            <p:cNvPr id="4" name="TextBox 4"/>
            <p:cNvSpPr txBox="1"/>
            <p:nvPr/>
          </p:nvSpPr>
          <p:spPr>
            <a:xfrm>
              <a:off x="76200" y="0"/>
              <a:ext cx="660400" cy="736600"/>
            </a:xfrm>
            <a:prstGeom prst="rect">
              <a:avLst/>
            </a:prstGeom>
          </p:spPr>
          <p:txBody>
            <a:bodyPr lIns="50800" tIns="50800" rIns="50800" bIns="50800" rtlCol="0" anchor="ctr"/>
            <a:lstStyle/>
            <a:p>
              <a:pPr algn="ctr">
                <a:lnSpc>
                  <a:spcPts val="3720"/>
                </a:lnSpc>
              </a:pPr>
              <a:endParaRPr/>
            </a:p>
          </p:txBody>
        </p:sp>
      </p:grpSp>
      <p:sp>
        <p:nvSpPr>
          <p:cNvPr id="5" name="Freeform 5"/>
          <p:cNvSpPr/>
          <p:nvPr/>
        </p:nvSpPr>
        <p:spPr>
          <a:xfrm>
            <a:off x="12846789" y="1069390"/>
            <a:ext cx="633863" cy="320860"/>
          </a:xfrm>
          <a:custGeom>
            <a:avLst/>
            <a:gdLst/>
            <a:ahLst/>
            <a:cxnLst/>
            <a:rect l="l" t="t" r="r" b="b"/>
            <a:pathLst>
              <a:path w="633863" h="320860">
                <a:moveTo>
                  <a:pt x="0" y="0"/>
                </a:moveTo>
                <a:lnTo>
                  <a:pt x="633863" y="0"/>
                </a:lnTo>
                <a:lnTo>
                  <a:pt x="633863" y="320860"/>
                </a:lnTo>
                <a:lnTo>
                  <a:pt x="0" y="3208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3430386" y="4117519"/>
            <a:ext cx="2048731" cy="2048731"/>
            <a:chOff x="0" y="0"/>
            <a:chExt cx="812800" cy="812800"/>
          </a:xfrm>
        </p:grpSpPr>
        <p:sp>
          <p:nvSpPr>
            <p:cNvPr id="7" name="Freeform 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8" name="TextBox 8"/>
            <p:cNvSpPr txBox="1"/>
            <p:nvPr/>
          </p:nvSpPr>
          <p:spPr>
            <a:xfrm>
              <a:off x="76200" y="0"/>
              <a:ext cx="660400" cy="736600"/>
            </a:xfrm>
            <a:prstGeom prst="rect">
              <a:avLst/>
            </a:prstGeom>
          </p:spPr>
          <p:txBody>
            <a:bodyPr lIns="50800" tIns="50800" rIns="50800" bIns="50800" rtlCol="0" anchor="ctr"/>
            <a:lstStyle/>
            <a:p>
              <a:pPr algn="ctr">
                <a:lnSpc>
                  <a:spcPts val="3720"/>
                </a:lnSpc>
              </a:pPr>
              <a:endParaRPr/>
            </a:p>
          </p:txBody>
        </p:sp>
      </p:grpSp>
      <p:grpSp>
        <p:nvGrpSpPr>
          <p:cNvPr id="9" name="Group 9"/>
          <p:cNvGrpSpPr/>
          <p:nvPr/>
        </p:nvGrpSpPr>
        <p:grpSpPr>
          <a:xfrm>
            <a:off x="-1051236" y="0"/>
            <a:ext cx="12271042" cy="5141884"/>
            <a:chOff x="0" y="0"/>
            <a:chExt cx="21537371" cy="9024716"/>
          </a:xfrm>
        </p:grpSpPr>
        <p:sp>
          <p:nvSpPr>
            <p:cNvPr id="10" name="Freeform 10"/>
            <p:cNvSpPr/>
            <p:nvPr/>
          </p:nvSpPr>
          <p:spPr>
            <a:xfrm>
              <a:off x="0" y="0"/>
              <a:ext cx="21537371" cy="9024716"/>
            </a:xfrm>
            <a:custGeom>
              <a:avLst/>
              <a:gdLst/>
              <a:ahLst/>
              <a:cxnLst/>
              <a:rect l="l" t="t" r="r" b="b"/>
              <a:pathLst>
                <a:path w="21537371" h="9024716">
                  <a:moveTo>
                    <a:pt x="0" y="0"/>
                  </a:moveTo>
                  <a:lnTo>
                    <a:pt x="0" y="9024716"/>
                  </a:lnTo>
                  <a:lnTo>
                    <a:pt x="21537371" y="9024716"/>
                  </a:lnTo>
                  <a:lnTo>
                    <a:pt x="21537371" y="0"/>
                  </a:lnTo>
                  <a:lnTo>
                    <a:pt x="0" y="0"/>
                  </a:lnTo>
                  <a:close/>
                  <a:moveTo>
                    <a:pt x="21476412" y="8963756"/>
                  </a:moveTo>
                  <a:lnTo>
                    <a:pt x="59690" y="8963756"/>
                  </a:lnTo>
                  <a:lnTo>
                    <a:pt x="59690" y="59690"/>
                  </a:lnTo>
                  <a:lnTo>
                    <a:pt x="21476412" y="59690"/>
                  </a:lnTo>
                  <a:lnTo>
                    <a:pt x="21476412" y="8963756"/>
                  </a:lnTo>
                  <a:close/>
                </a:path>
              </a:pathLst>
            </a:custGeom>
            <a:solidFill>
              <a:srgbClr val="F15D43"/>
            </a:solidFill>
          </p:spPr>
        </p:sp>
      </p:grpSp>
      <p:sp>
        <p:nvSpPr>
          <p:cNvPr id="11" name="AutoShape 11"/>
          <p:cNvSpPr/>
          <p:nvPr/>
        </p:nvSpPr>
        <p:spPr>
          <a:xfrm>
            <a:off x="16854640" y="789327"/>
            <a:ext cx="0" cy="835803"/>
          </a:xfrm>
          <a:prstGeom prst="line">
            <a:avLst/>
          </a:prstGeom>
          <a:ln w="47625" cap="flat">
            <a:solidFill>
              <a:srgbClr val="F15D43"/>
            </a:solidFill>
            <a:prstDash val="solid"/>
            <a:headEnd type="none" w="sm" len="sm"/>
            <a:tailEnd type="none" w="sm" len="sm"/>
          </a:ln>
        </p:spPr>
      </p:sp>
      <p:sp>
        <p:nvSpPr>
          <p:cNvPr id="12" name="Freeform 12"/>
          <p:cNvSpPr/>
          <p:nvPr/>
        </p:nvSpPr>
        <p:spPr>
          <a:xfrm>
            <a:off x="7239179" y="4117519"/>
            <a:ext cx="11048821" cy="7370484"/>
          </a:xfrm>
          <a:custGeom>
            <a:avLst/>
            <a:gdLst/>
            <a:ahLst/>
            <a:cxnLst/>
            <a:rect l="l" t="t" r="r" b="b"/>
            <a:pathLst>
              <a:path w="11048821" h="7370484">
                <a:moveTo>
                  <a:pt x="0" y="0"/>
                </a:moveTo>
                <a:lnTo>
                  <a:pt x="11048821" y="0"/>
                </a:lnTo>
                <a:lnTo>
                  <a:pt x="11048821" y="7370484"/>
                </a:lnTo>
                <a:lnTo>
                  <a:pt x="0" y="7370484"/>
                </a:lnTo>
                <a:lnTo>
                  <a:pt x="0" y="0"/>
                </a:lnTo>
                <a:close/>
              </a:path>
            </a:pathLst>
          </a:custGeom>
          <a:blipFill>
            <a:blip r:embed="rId4"/>
            <a:stretch>
              <a:fillRect/>
            </a:stretch>
          </a:blipFill>
        </p:spPr>
      </p:sp>
      <p:sp>
        <p:nvSpPr>
          <p:cNvPr id="13" name="TextBox 13"/>
          <p:cNvSpPr txBox="1"/>
          <p:nvPr/>
        </p:nvSpPr>
        <p:spPr>
          <a:xfrm>
            <a:off x="684113" y="533283"/>
            <a:ext cx="9296898" cy="3231654"/>
          </a:xfrm>
          <a:prstGeom prst="rect">
            <a:avLst/>
          </a:prstGeom>
        </p:spPr>
        <p:txBody>
          <a:bodyPr lIns="0" tIns="0" rIns="0" bIns="0" rtlCol="0" anchor="t">
            <a:spAutoFit/>
          </a:bodyPr>
          <a:lstStyle/>
          <a:p>
            <a:pPr>
              <a:lnSpc>
                <a:spcPts val="8354"/>
              </a:lnSpc>
            </a:pPr>
            <a:r>
              <a:rPr lang="en-US" sz="7594" dirty="0">
                <a:solidFill>
                  <a:srgbClr val="000000"/>
                </a:solidFill>
                <a:latin typeface="Inter Bold" panose="020B0604020202020204" charset="0"/>
                <a:ea typeface="Inter Bold" panose="020B0604020202020204" charset="0"/>
              </a:rPr>
              <a:t>Car </a:t>
            </a:r>
          </a:p>
          <a:p>
            <a:pPr>
              <a:lnSpc>
                <a:spcPts val="8354"/>
              </a:lnSpc>
            </a:pPr>
            <a:r>
              <a:rPr lang="en-US" sz="7594" dirty="0">
                <a:solidFill>
                  <a:srgbClr val="000000"/>
                </a:solidFill>
                <a:latin typeface="Inter Bold" panose="020B0604020202020204" charset="0"/>
                <a:ea typeface="Inter Bold" panose="020B0604020202020204" charset="0"/>
              </a:rPr>
              <a:t>Prize </a:t>
            </a:r>
          </a:p>
          <a:p>
            <a:pPr>
              <a:lnSpc>
                <a:spcPts val="8354"/>
              </a:lnSpc>
            </a:pPr>
            <a:r>
              <a:rPr lang="en-US" sz="7594" dirty="0">
                <a:solidFill>
                  <a:srgbClr val="000000"/>
                </a:solidFill>
                <a:latin typeface="Inter Bold" panose="020B0604020202020204" charset="0"/>
                <a:ea typeface="Inter Bold" panose="020B0604020202020204" charset="0"/>
              </a:rPr>
              <a:t>Prediction</a:t>
            </a:r>
          </a:p>
        </p:txBody>
      </p:sp>
      <p:sp>
        <p:nvSpPr>
          <p:cNvPr id="14" name="TextBox 14"/>
          <p:cNvSpPr txBox="1"/>
          <p:nvPr/>
        </p:nvSpPr>
        <p:spPr>
          <a:xfrm>
            <a:off x="13781985" y="1013236"/>
            <a:ext cx="3048842" cy="407035"/>
          </a:xfrm>
          <a:prstGeom prst="rect">
            <a:avLst/>
          </a:prstGeom>
        </p:spPr>
        <p:txBody>
          <a:bodyPr lIns="0" tIns="0" rIns="0" bIns="0" rtlCol="0" anchor="t">
            <a:spAutoFit/>
          </a:bodyPr>
          <a:lstStyle/>
          <a:p>
            <a:pPr>
              <a:lnSpc>
                <a:spcPts val="3079"/>
              </a:lnSpc>
            </a:pPr>
            <a:r>
              <a:rPr lang="en-US" sz="2799" dirty="0">
                <a:solidFill>
                  <a:srgbClr val="000000"/>
                </a:solidFill>
                <a:latin typeface="Inter Bold"/>
              </a:rPr>
              <a:t>Doan Dang Khoa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sp>
        <p:nvSpPr>
          <p:cNvPr id="2" name="Freeform 2"/>
          <p:cNvSpPr/>
          <p:nvPr/>
        </p:nvSpPr>
        <p:spPr>
          <a:xfrm>
            <a:off x="0" y="200130"/>
            <a:ext cx="8599908" cy="8055610"/>
          </a:xfrm>
          <a:custGeom>
            <a:avLst/>
            <a:gdLst/>
            <a:ahLst/>
            <a:cxnLst/>
            <a:rect l="l" t="t" r="r" b="b"/>
            <a:pathLst>
              <a:path w="8599908" h="8055610">
                <a:moveTo>
                  <a:pt x="0" y="0"/>
                </a:moveTo>
                <a:lnTo>
                  <a:pt x="8599908" y="0"/>
                </a:lnTo>
                <a:lnTo>
                  <a:pt x="8599908" y="8055610"/>
                </a:lnTo>
                <a:lnTo>
                  <a:pt x="0" y="8055610"/>
                </a:lnTo>
                <a:lnTo>
                  <a:pt x="0" y="0"/>
                </a:lnTo>
                <a:close/>
              </a:path>
            </a:pathLst>
          </a:custGeom>
          <a:blipFill>
            <a:blip r:embed="rId2"/>
            <a:stretch>
              <a:fillRect/>
            </a:stretch>
          </a:blipFill>
        </p:spPr>
      </p:sp>
      <p:sp>
        <p:nvSpPr>
          <p:cNvPr id="3" name="Freeform 3"/>
          <p:cNvSpPr/>
          <p:nvPr/>
        </p:nvSpPr>
        <p:spPr>
          <a:xfrm>
            <a:off x="13484229" y="6534239"/>
            <a:ext cx="6086174" cy="4062521"/>
          </a:xfrm>
          <a:custGeom>
            <a:avLst/>
            <a:gdLst/>
            <a:ahLst/>
            <a:cxnLst/>
            <a:rect l="l" t="t" r="r" b="b"/>
            <a:pathLst>
              <a:path w="6086174" h="4062521">
                <a:moveTo>
                  <a:pt x="0" y="0"/>
                </a:moveTo>
                <a:lnTo>
                  <a:pt x="6086173" y="0"/>
                </a:lnTo>
                <a:lnTo>
                  <a:pt x="6086173" y="4062521"/>
                </a:lnTo>
                <a:lnTo>
                  <a:pt x="0" y="4062521"/>
                </a:lnTo>
                <a:lnTo>
                  <a:pt x="0" y="0"/>
                </a:lnTo>
                <a:close/>
              </a:path>
            </a:pathLst>
          </a:custGeom>
          <a:blipFill>
            <a:blip r:embed="rId3"/>
            <a:stretch>
              <a:fillRect/>
            </a:stretch>
          </a:blipFill>
        </p:spPr>
      </p:sp>
      <p:sp>
        <p:nvSpPr>
          <p:cNvPr id="4" name="Freeform 4"/>
          <p:cNvSpPr/>
          <p:nvPr/>
        </p:nvSpPr>
        <p:spPr>
          <a:xfrm>
            <a:off x="7493328" y="5654079"/>
            <a:ext cx="6953727" cy="4632921"/>
          </a:xfrm>
          <a:custGeom>
            <a:avLst/>
            <a:gdLst/>
            <a:ahLst/>
            <a:cxnLst/>
            <a:rect l="l" t="t" r="r" b="b"/>
            <a:pathLst>
              <a:path w="6953727" h="4632921">
                <a:moveTo>
                  <a:pt x="0" y="0"/>
                </a:moveTo>
                <a:lnTo>
                  <a:pt x="6953727" y="0"/>
                </a:lnTo>
                <a:lnTo>
                  <a:pt x="6953727" y="4632921"/>
                </a:lnTo>
                <a:lnTo>
                  <a:pt x="0" y="4632921"/>
                </a:lnTo>
                <a:lnTo>
                  <a:pt x="0" y="0"/>
                </a:lnTo>
                <a:close/>
              </a:path>
            </a:pathLst>
          </a:custGeom>
          <a:blipFill>
            <a:blip r:embed="rId4"/>
            <a:stretch>
              <a:fillRect/>
            </a:stretch>
          </a:blipFill>
        </p:spPr>
      </p:sp>
      <p:sp>
        <p:nvSpPr>
          <p:cNvPr id="5" name="TextBox 5"/>
          <p:cNvSpPr txBox="1"/>
          <p:nvPr/>
        </p:nvSpPr>
        <p:spPr>
          <a:xfrm>
            <a:off x="8963391" y="104880"/>
            <a:ext cx="6457246" cy="5662746"/>
          </a:xfrm>
          <a:prstGeom prst="rect">
            <a:avLst/>
          </a:prstGeom>
        </p:spPr>
        <p:txBody>
          <a:bodyPr lIns="0" tIns="0" rIns="0" bIns="0" rtlCol="0" anchor="t">
            <a:spAutoFit/>
          </a:bodyPr>
          <a:lstStyle/>
          <a:p>
            <a:pPr>
              <a:lnSpc>
                <a:spcPts val="4980"/>
              </a:lnSpc>
            </a:pPr>
            <a:r>
              <a:rPr lang="en-US" sz="3557">
                <a:solidFill>
                  <a:srgbClr val="000000"/>
                </a:solidFill>
                <a:latin typeface="Poppins Medium"/>
              </a:rPr>
              <a:t>They become older so they can spent more money for their car </a:t>
            </a:r>
          </a:p>
          <a:p>
            <a:pPr>
              <a:lnSpc>
                <a:spcPts val="4980"/>
              </a:lnSpc>
            </a:pPr>
            <a:endParaRPr lang="en-US" sz="3557">
              <a:solidFill>
                <a:srgbClr val="000000"/>
              </a:solidFill>
              <a:latin typeface="Poppins Medium"/>
            </a:endParaRPr>
          </a:p>
          <a:p>
            <a:pPr>
              <a:lnSpc>
                <a:spcPts val="4980"/>
              </a:lnSpc>
            </a:pPr>
            <a:r>
              <a:rPr lang="en-US" sz="3557">
                <a:solidFill>
                  <a:srgbClr val="000000"/>
                </a:solidFill>
                <a:latin typeface="Poppins Medium"/>
              </a:rPr>
              <a:t>Most of the customers who buy cars fall and are between 30 and 50 years old</a:t>
            </a:r>
          </a:p>
          <a:p>
            <a:pPr>
              <a:lnSpc>
                <a:spcPts val="4980"/>
              </a:lnSpc>
              <a:spcBef>
                <a:spcPct val="0"/>
              </a:spcBef>
            </a:pPr>
            <a:endParaRPr lang="en-US" sz="3557">
              <a:solidFill>
                <a:srgbClr val="000000"/>
              </a:solidFill>
              <a:latin typeface="Poppins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sp>
        <p:nvSpPr>
          <p:cNvPr id="2" name="Freeform 2"/>
          <p:cNvSpPr/>
          <p:nvPr/>
        </p:nvSpPr>
        <p:spPr>
          <a:xfrm>
            <a:off x="13238960" y="5237960"/>
            <a:ext cx="5049040" cy="5049040"/>
          </a:xfrm>
          <a:custGeom>
            <a:avLst/>
            <a:gdLst/>
            <a:ahLst/>
            <a:cxnLst/>
            <a:rect l="l" t="t" r="r" b="b"/>
            <a:pathLst>
              <a:path w="5049040" h="5049040">
                <a:moveTo>
                  <a:pt x="0" y="0"/>
                </a:moveTo>
                <a:lnTo>
                  <a:pt x="5049040" y="0"/>
                </a:lnTo>
                <a:lnTo>
                  <a:pt x="5049040" y="5049040"/>
                </a:lnTo>
                <a:lnTo>
                  <a:pt x="0" y="5049040"/>
                </a:lnTo>
                <a:lnTo>
                  <a:pt x="0" y="0"/>
                </a:lnTo>
                <a:close/>
              </a:path>
            </a:pathLst>
          </a:custGeom>
          <a:blipFill>
            <a:blip r:embed="rId2"/>
            <a:stretch>
              <a:fillRect/>
            </a:stretch>
          </a:blipFill>
        </p:spPr>
      </p:sp>
      <p:sp>
        <p:nvSpPr>
          <p:cNvPr id="3" name="Freeform 3"/>
          <p:cNvSpPr/>
          <p:nvPr/>
        </p:nvSpPr>
        <p:spPr>
          <a:xfrm>
            <a:off x="6889063" y="6056381"/>
            <a:ext cx="6349897" cy="4230619"/>
          </a:xfrm>
          <a:custGeom>
            <a:avLst/>
            <a:gdLst/>
            <a:ahLst/>
            <a:cxnLst/>
            <a:rect l="l" t="t" r="r" b="b"/>
            <a:pathLst>
              <a:path w="6349897" h="4230619">
                <a:moveTo>
                  <a:pt x="0" y="0"/>
                </a:moveTo>
                <a:lnTo>
                  <a:pt x="6349897" y="0"/>
                </a:lnTo>
                <a:lnTo>
                  <a:pt x="6349897" y="4230619"/>
                </a:lnTo>
                <a:lnTo>
                  <a:pt x="0" y="4230619"/>
                </a:lnTo>
                <a:lnTo>
                  <a:pt x="0" y="0"/>
                </a:lnTo>
                <a:close/>
              </a:path>
            </a:pathLst>
          </a:custGeom>
          <a:blipFill>
            <a:blip r:embed="rId3"/>
            <a:stretch>
              <a:fillRect/>
            </a:stretch>
          </a:blipFill>
        </p:spPr>
      </p:sp>
      <p:sp>
        <p:nvSpPr>
          <p:cNvPr id="4" name="Freeform 4"/>
          <p:cNvSpPr/>
          <p:nvPr/>
        </p:nvSpPr>
        <p:spPr>
          <a:xfrm>
            <a:off x="307562" y="21936"/>
            <a:ext cx="8536831" cy="6975811"/>
          </a:xfrm>
          <a:custGeom>
            <a:avLst/>
            <a:gdLst/>
            <a:ahLst/>
            <a:cxnLst/>
            <a:rect l="l" t="t" r="r" b="b"/>
            <a:pathLst>
              <a:path w="8536831" h="6975811">
                <a:moveTo>
                  <a:pt x="0" y="0"/>
                </a:moveTo>
                <a:lnTo>
                  <a:pt x="8536831" y="0"/>
                </a:lnTo>
                <a:lnTo>
                  <a:pt x="8536831" y="6975811"/>
                </a:lnTo>
                <a:lnTo>
                  <a:pt x="0" y="6975811"/>
                </a:lnTo>
                <a:lnTo>
                  <a:pt x="0" y="0"/>
                </a:lnTo>
                <a:close/>
              </a:path>
            </a:pathLst>
          </a:custGeom>
          <a:blipFill>
            <a:blip r:embed="rId4"/>
            <a:stretch>
              <a:fillRect/>
            </a:stretch>
          </a:blipFill>
        </p:spPr>
      </p:sp>
      <p:sp>
        <p:nvSpPr>
          <p:cNvPr id="5" name="TextBox 5"/>
          <p:cNvSpPr txBox="1"/>
          <p:nvPr/>
        </p:nvSpPr>
        <p:spPr>
          <a:xfrm>
            <a:off x="9076928" y="1089727"/>
            <a:ext cx="8182372" cy="3791742"/>
          </a:xfrm>
          <a:prstGeom prst="rect">
            <a:avLst/>
          </a:prstGeom>
        </p:spPr>
        <p:txBody>
          <a:bodyPr lIns="0" tIns="0" rIns="0" bIns="0" rtlCol="0" anchor="t">
            <a:spAutoFit/>
          </a:bodyPr>
          <a:lstStyle/>
          <a:p>
            <a:pPr>
              <a:lnSpc>
                <a:spcPts val="4975"/>
              </a:lnSpc>
            </a:pPr>
            <a:r>
              <a:rPr lang="en-US" sz="3553">
                <a:solidFill>
                  <a:srgbClr val="000000"/>
                </a:solidFill>
                <a:latin typeface="Poppins Medium"/>
              </a:rPr>
              <a:t>With completely proportional to age, the higher the annual salary, the more customers will accept to pay more to buy a car at a higher price.</a:t>
            </a:r>
          </a:p>
          <a:p>
            <a:pPr>
              <a:lnSpc>
                <a:spcPts val="4975"/>
              </a:lnSpc>
              <a:spcBef>
                <a:spcPct val="0"/>
              </a:spcBef>
            </a:pPr>
            <a:endParaRPr lang="en-US" sz="3553">
              <a:solidFill>
                <a:srgbClr val="000000"/>
              </a:solidFill>
              <a:latin typeface="Poppins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sp>
        <p:nvSpPr>
          <p:cNvPr id="2" name="Freeform 2"/>
          <p:cNvSpPr/>
          <p:nvPr/>
        </p:nvSpPr>
        <p:spPr>
          <a:xfrm>
            <a:off x="614755" y="1802123"/>
            <a:ext cx="7615869" cy="6682754"/>
          </a:xfrm>
          <a:custGeom>
            <a:avLst/>
            <a:gdLst/>
            <a:ahLst/>
            <a:cxnLst/>
            <a:rect l="l" t="t" r="r" b="b"/>
            <a:pathLst>
              <a:path w="7615869" h="6682754">
                <a:moveTo>
                  <a:pt x="0" y="0"/>
                </a:moveTo>
                <a:lnTo>
                  <a:pt x="7615869" y="0"/>
                </a:lnTo>
                <a:lnTo>
                  <a:pt x="7615869" y="6682754"/>
                </a:lnTo>
                <a:lnTo>
                  <a:pt x="0" y="6682754"/>
                </a:lnTo>
                <a:lnTo>
                  <a:pt x="0" y="0"/>
                </a:lnTo>
                <a:close/>
              </a:path>
            </a:pathLst>
          </a:custGeom>
          <a:blipFill>
            <a:blip r:embed="rId2"/>
            <a:stretch>
              <a:fillRect/>
            </a:stretch>
          </a:blipFill>
        </p:spPr>
      </p:sp>
      <p:sp>
        <p:nvSpPr>
          <p:cNvPr id="3" name="Freeform 3"/>
          <p:cNvSpPr/>
          <p:nvPr/>
        </p:nvSpPr>
        <p:spPr>
          <a:xfrm>
            <a:off x="8801001" y="4936700"/>
            <a:ext cx="7863123" cy="4740808"/>
          </a:xfrm>
          <a:custGeom>
            <a:avLst/>
            <a:gdLst/>
            <a:ahLst/>
            <a:cxnLst/>
            <a:rect l="l" t="t" r="r" b="b"/>
            <a:pathLst>
              <a:path w="7863123" h="4740808">
                <a:moveTo>
                  <a:pt x="0" y="0"/>
                </a:moveTo>
                <a:lnTo>
                  <a:pt x="7863123" y="0"/>
                </a:lnTo>
                <a:lnTo>
                  <a:pt x="7863123" y="4740808"/>
                </a:lnTo>
                <a:lnTo>
                  <a:pt x="0" y="4740808"/>
                </a:lnTo>
                <a:lnTo>
                  <a:pt x="0" y="0"/>
                </a:lnTo>
                <a:close/>
              </a:path>
            </a:pathLst>
          </a:custGeom>
          <a:blipFill>
            <a:blip r:embed="rId3"/>
            <a:stretch>
              <a:fillRect/>
            </a:stretch>
          </a:blipFill>
        </p:spPr>
      </p:sp>
      <p:sp>
        <p:nvSpPr>
          <p:cNvPr id="4" name="TextBox 4"/>
          <p:cNvSpPr txBox="1"/>
          <p:nvPr/>
        </p:nvSpPr>
        <p:spPr>
          <a:xfrm>
            <a:off x="8646868" y="2086797"/>
            <a:ext cx="8182372" cy="3160615"/>
          </a:xfrm>
          <a:prstGeom prst="rect">
            <a:avLst/>
          </a:prstGeom>
        </p:spPr>
        <p:txBody>
          <a:bodyPr lIns="0" tIns="0" rIns="0" bIns="0" rtlCol="0" anchor="t">
            <a:spAutoFit/>
          </a:bodyPr>
          <a:lstStyle/>
          <a:p>
            <a:pPr>
              <a:lnSpc>
                <a:spcPts val="4975"/>
              </a:lnSpc>
            </a:pPr>
            <a:r>
              <a:rPr lang="en-US" sz="3553">
                <a:solidFill>
                  <a:srgbClr val="000000"/>
                </a:solidFill>
                <a:latin typeface="Poppins Medium"/>
              </a:rPr>
              <a:t>Currently, customers will focus on paying for vehicles with mid-range prices ranging from 40,000 to more than 50,000.</a:t>
            </a:r>
          </a:p>
          <a:p>
            <a:pPr>
              <a:lnSpc>
                <a:spcPts val="4975"/>
              </a:lnSpc>
              <a:spcBef>
                <a:spcPct val="0"/>
              </a:spcBef>
            </a:pPr>
            <a:endParaRPr lang="en-US" sz="3553">
              <a:solidFill>
                <a:srgbClr val="000000"/>
              </a:solidFill>
              <a:latin typeface="Poppins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TextBox 2"/>
          <p:cNvSpPr txBox="1"/>
          <p:nvPr/>
        </p:nvSpPr>
        <p:spPr>
          <a:xfrm>
            <a:off x="0" y="1655861"/>
            <a:ext cx="18307273" cy="1782539"/>
          </a:xfrm>
          <a:prstGeom prst="rect">
            <a:avLst/>
          </a:prstGeom>
        </p:spPr>
        <p:txBody>
          <a:bodyPr lIns="0" tIns="0" rIns="0" bIns="0" rtlCol="0" anchor="t">
            <a:spAutoFit/>
          </a:bodyPr>
          <a:lstStyle/>
          <a:p>
            <a:pPr algn="ctr">
              <a:lnSpc>
                <a:spcPts val="13869"/>
              </a:lnSpc>
            </a:pPr>
            <a:r>
              <a:rPr lang="en-US" sz="12608" dirty="0">
                <a:solidFill>
                  <a:srgbClr val="FFFFFF"/>
                </a:solidFill>
                <a:latin typeface="Inter Bold" panose="020B0604020202020204" charset="0"/>
                <a:ea typeface="Inter Bold" panose="020B0604020202020204" charset="0"/>
              </a:rPr>
              <a:t>3</a:t>
            </a:r>
          </a:p>
        </p:txBody>
      </p:sp>
      <p:sp>
        <p:nvSpPr>
          <p:cNvPr id="3" name="TextBox 3"/>
          <p:cNvSpPr txBox="1"/>
          <p:nvPr/>
        </p:nvSpPr>
        <p:spPr>
          <a:xfrm>
            <a:off x="0" y="4168087"/>
            <a:ext cx="18307273" cy="1782539"/>
          </a:xfrm>
          <a:prstGeom prst="rect">
            <a:avLst/>
          </a:prstGeom>
        </p:spPr>
        <p:txBody>
          <a:bodyPr lIns="0" tIns="0" rIns="0" bIns="0" rtlCol="0" anchor="t">
            <a:spAutoFit/>
          </a:bodyPr>
          <a:lstStyle/>
          <a:p>
            <a:pPr algn="ctr">
              <a:lnSpc>
                <a:spcPts val="13869"/>
              </a:lnSpc>
            </a:pPr>
            <a:r>
              <a:rPr lang="en-US" sz="12608" dirty="0">
                <a:solidFill>
                  <a:srgbClr val="FFFFFF"/>
                </a:solidFill>
                <a:latin typeface="Inter Bold" panose="020B0604020202020204" charset="0"/>
                <a:ea typeface="Inter Bold" panose="020B0604020202020204" charset="0"/>
              </a:rPr>
              <a:t>Training Model</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sp>
        <p:nvSpPr>
          <p:cNvPr id="2" name="Freeform 2"/>
          <p:cNvSpPr/>
          <p:nvPr/>
        </p:nvSpPr>
        <p:spPr>
          <a:xfrm>
            <a:off x="2566607" y="1534626"/>
            <a:ext cx="14016262" cy="1163895"/>
          </a:xfrm>
          <a:custGeom>
            <a:avLst/>
            <a:gdLst/>
            <a:ahLst/>
            <a:cxnLst/>
            <a:rect l="l" t="t" r="r" b="b"/>
            <a:pathLst>
              <a:path w="14016262" h="1163895">
                <a:moveTo>
                  <a:pt x="0" y="0"/>
                </a:moveTo>
                <a:lnTo>
                  <a:pt x="14016262" y="0"/>
                </a:lnTo>
                <a:lnTo>
                  <a:pt x="14016262" y="1163895"/>
                </a:lnTo>
                <a:lnTo>
                  <a:pt x="0" y="1163895"/>
                </a:lnTo>
                <a:lnTo>
                  <a:pt x="0" y="0"/>
                </a:lnTo>
                <a:close/>
              </a:path>
            </a:pathLst>
          </a:custGeom>
          <a:blipFill>
            <a:blip r:embed="rId2"/>
            <a:stretch>
              <a:fillRect/>
            </a:stretch>
          </a:blipFill>
        </p:spPr>
      </p:sp>
      <p:sp>
        <p:nvSpPr>
          <p:cNvPr id="3" name="TextBox 3"/>
          <p:cNvSpPr txBox="1"/>
          <p:nvPr/>
        </p:nvSpPr>
        <p:spPr>
          <a:xfrm>
            <a:off x="6561136" y="3365271"/>
            <a:ext cx="5165728" cy="1778229"/>
          </a:xfrm>
          <a:prstGeom prst="rect">
            <a:avLst/>
          </a:prstGeom>
        </p:spPr>
        <p:txBody>
          <a:bodyPr lIns="0" tIns="0" rIns="0" bIns="0" rtlCol="0" anchor="t">
            <a:spAutoFit/>
          </a:bodyPr>
          <a:lstStyle/>
          <a:p>
            <a:pPr>
              <a:lnSpc>
                <a:spcPts val="6983"/>
              </a:lnSpc>
              <a:spcBef>
                <a:spcPct val="0"/>
              </a:spcBef>
            </a:pPr>
            <a:r>
              <a:rPr lang="en-US" sz="4987">
                <a:solidFill>
                  <a:srgbClr val="000000"/>
                </a:solidFill>
                <a:latin typeface="Poppins Medium"/>
              </a:rPr>
              <a:t>80% =&gt; training </a:t>
            </a:r>
          </a:p>
          <a:p>
            <a:pPr>
              <a:lnSpc>
                <a:spcPts val="6983"/>
              </a:lnSpc>
              <a:spcBef>
                <a:spcPct val="0"/>
              </a:spcBef>
            </a:pPr>
            <a:r>
              <a:rPr lang="en-US" sz="4987">
                <a:solidFill>
                  <a:srgbClr val="000000"/>
                </a:solidFill>
                <a:latin typeface="Poppins Medium"/>
              </a:rPr>
              <a:t>20% =&gt; test</a:t>
            </a:r>
          </a:p>
        </p:txBody>
      </p:sp>
      <p:sp>
        <p:nvSpPr>
          <p:cNvPr id="4" name="TextBox 4"/>
          <p:cNvSpPr txBox="1"/>
          <p:nvPr/>
        </p:nvSpPr>
        <p:spPr>
          <a:xfrm>
            <a:off x="1028700" y="5860392"/>
            <a:ext cx="16230600" cy="2179771"/>
          </a:xfrm>
          <a:prstGeom prst="rect">
            <a:avLst/>
          </a:prstGeom>
        </p:spPr>
        <p:txBody>
          <a:bodyPr lIns="0" tIns="0" rIns="0" bIns="0" rtlCol="0" anchor="t">
            <a:spAutoFit/>
          </a:bodyPr>
          <a:lstStyle/>
          <a:p>
            <a:pPr algn="ctr">
              <a:lnSpc>
                <a:spcPts val="4280"/>
              </a:lnSpc>
              <a:spcBef>
                <a:spcPct val="0"/>
              </a:spcBef>
            </a:pPr>
            <a:r>
              <a:rPr lang="en-US" sz="3057">
                <a:solidFill>
                  <a:srgbClr val="000000"/>
                </a:solidFill>
                <a:latin typeface="Poppins Medium"/>
              </a:rPr>
              <a:t>The train_test_split() function returns four values: X_train, X_test, y_train, and y_test. X_train and y_train are the features and target variables used for training the model, while X_test and y_test are used for testing the performance of the model</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sp>
        <p:nvSpPr>
          <p:cNvPr id="2" name="Freeform 2"/>
          <p:cNvSpPr/>
          <p:nvPr/>
        </p:nvSpPr>
        <p:spPr>
          <a:xfrm>
            <a:off x="219560" y="6757570"/>
            <a:ext cx="10378018" cy="3030245"/>
          </a:xfrm>
          <a:custGeom>
            <a:avLst/>
            <a:gdLst/>
            <a:ahLst/>
            <a:cxnLst/>
            <a:rect l="l" t="t" r="r" b="b"/>
            <a:pathLst>
              <a:path w="10378018" h="3030245">
                <a:moveTo>
                  <a:pt x="0" y="0"/>
                </a:moveTo>
                <a:lnTo>
                  <a:pt x="10378017" y="0"/>
                </a:lnTo>
                <a:lnTo>
                  <a:pt x="10378017" y="3030244"/>
                </a:lnTo>
                <a:lnTo>
                  <a:pt x="0" y="3030244"/>
                </a:lnTo>
                <a:lnTo>
                  <a:pt x="0" y="0"/>
                </a:lnTo>
                <a:close/>
              </a:path>
            </a:pathLst>
          </a:custGeom>
          <a:blipFill>
            <a:blip r:embed="rId2"/>
            <a:stretch>
              <a:fillRect/>
            </a:stretch>
          </a:blipFill>
        </p:spPr>
      </p:sp>
      <p:sp>
        <p:nvSpPr>
          <p:cNvPr id="3" name="Freeform 3"/>
          <p:cNvSpPr/>
          <p:nvPr/>
        </p:nvSpPr>
        <p:spPr>
          <a:xfrm>
            <a:off x="11065060" y="6258384"/>
            <a:ext cx="6828162" cy="4028616"/>
          </a:xfrm>
          <a:custGeom>
            <a:avLst/>
            <a:gdLst/>
            <a:ahLst/>
            <a:cxnLst/>
            <a:rect l="l" t="t" r="r" b="b"/>
            <a:pathLst>
              <a:path w="6828162" h="4028616">
                <a:moveTo>
                  <a:pt x="0" y="0"/>
                </a:moveTo>
                <a:lnTo>
                  <a:pt x="6828163" y="0"/>
                </a:lnTo>
                <a:lnTo>
                  <a:pt x="6828163" y="4028616"/>
                </a:lnTo>
                <a:lnTo>
                  <a:pt x="0" y="4028616"/>
                </a:lnTo>
                <a:lnTo>
                  <a:pt x="0" y="0"/>
                </a:lnTo>
                <a:close/>
              </a:path>
            </a:pathLst>
          </a:custGeom>
          <a:blipFill>
            <a:blip r:embed="rId3"/>
            <a:stretch>
              <a:fillRect/>
            </a:stretch>
          </a:blipFill>
        </p:spPr>
      </p:sp>
      <p:sp>
        <p:nvSpPr>
          <p:cNvPr id="4" name="Freeform 4"/>
          <p:cNvSpPr/>
          <p:nvPr/>
        </p:nvSpPr>
        <p:spPr>
          <a:xfrm>
            <a:off x="3808858" y="0"/>
            <a:ext cx="10670283" cy="2897459"/>
          </a:xfrm>
          <a:custGeom>
            <a:avLst/>
            <a:gdLst/>
            <a:ahLst/>
            <a:cxnLst/>
            <a:rect l="l" t="t" r="r" b="b"/>
            <a:pathLst>
              <a:path w="10670283" h="2897459">
                <a:moveTo>
                  <a:pt x="0" y="0"/>
                </a:moveTo>
                <a:lnTo>
                  <a:pt x="10670284" y="0"/>
                </a:lnTo>
                <a:lnTo>
                  <a:pt x="10670284" y="2897459"/>
                </a:lnTo>
                <a:lnTo>
                  <a:pt x="0" y="2897459"/>
                </a:lnTo>
                <a:lnTo>
                  <a:pt x="0" y="0"/>
                </a:lnTo>
                <a:close/>
              </a:path>
            </a:pathLst>
          </a:custGeom>
          <a:blipFill>
            <a:blip r:embed="rId4"/>
            <a:stretch>
              <a:fillRect/>
            </a:stretch>
          </a:blipFill>
        </p:spPr>
      </p:sp>
      <p:sp>
        <p:nvSpPr>
          <p:cNvPr id="5" name="TextBox 5"/>
          <p:cNvSpPr txBox="1"/>
          <p:nvPr/>
        </p:nvSpPr>
        <p:spPr>
          <a:xfrm>
            <a:off x="0" y="3173711"/>
            <a:ext cx="18288000" cy="2179771"/>
          </a:xfrm>
          <a:prstGeom prst="rect">
            <a:avLst/>
          </a:prstGeom>
        </p:spPr>
        <p:txBody>
          <a:bodyPr lIns="0" tIns="0" rIns="0" bIns="0" rtlCol="0" anchor="t">
            <a:spAutoFit/>
          </a:bodyPr>
          <a:lstStyle/>
          <a:p>
            <a:pPr algn="ctr">
              <a:lnSpc>
                <a:spcPts val="4280"/>
              </a:lnSpc>
              <a:spcBef>
                <a:spcPct val="0"/>
              </a:spcBef>
            </a:pPr>
            <a:r>
              <a:rPr lang="en-US" sz="3057">
                <a:solidFill>
                  <a:srgbClr val="000000"/>
                </a:solidFill>
                <a:latin typeface="Poppins Medium"/>
              </a:rPr>
              <a:t>Scaling is the transformation of a range of data values ​​to a specific range such as  0-1. In some Machine Learning algorithms where the distance between data points is important, like DT or Linear Regression, data scaling is extremely important, because every small change in the data can lead to unpredictable results before.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sp>
        <p:nvSpPr>
          <p:cNvPr id="2" name="Freeform 2"/>
          <p:cNvSpPr/>
          <p:nvPr/>
        </p:nvSpPr>
        <p:spPr>
          <a:xfrm>
            <a:off x="2687944" y="319249"/>
            <a:ext cx="11509542" cy="2625817"/>
          </a:xfrm>
          <a:custGeom>
            <a:avLst/>
            <a:gdLst/>
            <a:ahLst/>
            <a:cxnLst/>
            <a:rect l="l" t="t" r="r" b="b"/>
            <a:pathLst>
              <a:path w="11509542" h="2625817">
                <a:moveTo>
                  <a:pt x="0" y="0"/>
                </a:moveTo>
                <a:lnTo>
                  <a:pt x="11509543" y="0"/>
                </a:lnTo>
                <a:lnTo>
                  <a:pt x="11509543" y="2625817"/>
                </a:lnTo>
                <a:lnTo>
                  <a:pt x="0" y="2625817"/>
                </a:lnTo>
                <a:lnTo>
                  <a:pt x="0" y="0"/>
                </a:lnTo>
                <a:close/>
              </a:path>
            </a:pathLst>
          </a:custGeom>
          <a:blipFill>
            <a:blip r:embed="rId2"/>
            <a:stretch>
              <a:fillRect t="-5571" b="-5571"/>
            </a:stretch>
          </a:blipFill>
        </p:spPr>
      </p:sp>
      <p:sp>
        <p:nvSpPr>
          <p:cNvPr id="3" name="Freeform 3"/>
          <p:cNvSpPr/>
          <p:nvPr/>
        </p:nvSpPr>
        <p:spPr>
          <a:xfrm>
            <a:off x="3722750" y="3144339"/>
            <a:ext cx="9439932" cy="7142661"/>
          </a:xfrm>
          <a:custGeom>
            <a:avLst/>
            <a:gdLst/>
            <a:ahLst/>
            <a:cxnLst/>
            <a:rect l="l" t="t" r="r" b="b"/>
            <a:pathLst>
              <a:path w="9439932" h="7142661">
                <a:moveTo>
                  <a:pt x="0" y="0"/>
                </a:moveTo>
                <a:lnTo>
                  <a:pt x="9439931" y="0"/>
                </a:lnTo>
                <a:lnTo>
                  <a:pt x="9439931" y="7142661"/>
                </a:lnTo>
                <a:lnTo>
                  <a:pt x="0" y="7142661"/>
                </a:lnTo>
                <a:lnTo>
                  <a:pt x="0" y="0"/>
                </a:lnTo>
                <a:close/>
              </a:path>
            </a:pathLst>
          </a:custGeom>
          <a:blipFill>
            <a:blip r:embed="rId3"/>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sp>
        <p:nvSpPr>
          <p:cNvPr id="2" name="Freeform 2"/>
          <p:cNvSpPr/>
          <p:nvPr/>
        </p:nvSpPr>
        <p:spPr>
          <a:xfrm>
            <a:off x="0" y="0"/>
            <a:ext cx="8839950" cy="4579733"/>
          </a:xfrm>
          <a:custGeom>
            <a:avLst/>
            <a:gdLst/>
            <a:ahLst/>
            <a:cxnLst/>
            <a:rect l="l" t="t" r="r" b="b"/>
            <a:pathLst>
              <a:path w="8839950" h="4579733">
                <a:moveTo>
                  <a:pt x="0" y="0"/>
                </a:moveTo>
                <a:lnTo>
                  <a:pt x="8839950" y="0"/>
                </a:lnTo>
                <a:lnTo>
                  <a:pt x="8839950" y="4579733"/>
                </a:lnTo>
                <a:lnTo>
                  <a:pt x="0" y="4579733"/>
                </a:lnTo>
                <a:lnTo>
                  <a:pt x="0" y="0"/>
                </a:lnTo>
                <a:close/>
              </a:path>
            </a:pathLst>
          </a:custGeom>
          <a:blipFill>
            <a:blip r:embed="rId2"/>
            <a:stretch>
              <a:fillRect/>
            </a:stretch>
          </a:blipFill>
        </p:spPr>
      </p:sp>
      <p:sp>
        <p:nvSpPr>
          <p:cNvPr id="3" name="Freeform 3"/>
          <p:cNvSpPr/>
          <p:nvPr/>
        </p:nvSpPr>
        <p:spPr>
          <a:xfrm>
            <a:off x="9144000" y="0"/>
            <a:ext cx="8845734" cy="5854268"/>
          </a:xfrm>
          <a:custGeom>
            <a:avLst/>
            <a:gdLst/>
            <a:ahLst/>
            <a:cxnLst/>
            <a:rect l="l" t="t" r="r" b="b"/>
            <a:pathLst>
              <a:path w="8845734" h="5854268">
                <a:moveTo>
                  <a:pt x="0" y="0"/>
                </a:moveTo>
                <a:lnTo>
                  <a:pt x="8845734" y="0"/>
                </a:lnTo>
                <a:lnTo>
                  <a:pt x="8845734" y="5854268"/>
                </a:lnTo>
                <a:lnTo>
                  <a:pt x="0" y="5854268"/>
                </a:lnTo>
                <a:lnTo>
                  <a:pt x="0" y="0"/>
                </a:lnTo>
                <a:close/>
              </a:path>
            </a:pathLst>
          </a:custGeom>
          <a:blipFill>
            <a:blip r:embed="rId3"/>
            <a:stretch>
              <a:fillRect/>
            </a:stretch>
          </a:blipFill>
        </p:spPr>
      </p:sp>
      <p:sp>
        <p:nvSpPr>
          <p:cNvPr id="4" name="TextBox 4"/>
          <p:cNvSpPr txBox="1"/>
          <p:nvPr/>
        </p:nvSpPr>
        <p:spPr>
          <a:xfrm>
            <a:off x="1028700" y="6537255"/>
            <a:ext cx="16230600" cy="1636846"/>
          </a:xfrm>
          <a:prstGeom prst="rect">
            <a:avLst/>
          </a:prstGeom>
        </p:spPr>
        <p:txBody>
          <a:bodyPr lIns="0" tIns="0" rIns="0" bIns="0" rtlCol="0" anchor="t">
            <a:spAutoFit/>
          </a:bodyPr>
          <a:lstStyle/>
          <a:p>
            <a:pPr algn="ctr">
              <a:lnSpc>
                <a:spcPts val="4280"/>
              </a:lnSpc>
              <a:spcBef>
                <a:spcPct val="0"/>
              </a:spcBef>
            </a:pPr>
            <a:r>
              <a:rPr lang="en-US" sz="3057">
                <a:solidFill>
                  <a:srgbClr val="000000"/>
                </a:solidFill>
                <a:latin typeface="Poppins Medium"/>
              </a:rPr>
              <a:t>"Linear regression" is a method to predict the dependent variable (Y) based on the value of the independent variable (X). It can be used for cases where we want to predict a continuous quantity. For example, predicting traffic in a retail store,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TextBox 2"/>
          <p:cNvSpPr txBox="1"/>
          <p:nvPr/>
        </p:nvSpPr>
        <p:spPr>
          <a:xfrm>
            <a:off x="0" y="1655861"/>
            <a:ext cx="18307273" cy="1782539"/>
          </a:xfrm>
          <a:prstGeom prst="rect">
            <a:avLst/>
          </a:prstGeom>
        </p:spPr>
        <p:txBody>
          <a:bodyPr lIns="0" tIns="0" rIns="0" bIns="0" rtlCol="0" anchor="t">
            <a:spAutoFit/>
          </a:bodyPr>
          <a:lstStyle/>
          <a:p>
            <a:pPr algn="ctr">
              <a:lnSpc>
                <a:spcPts val="13869"/>
              </a:lnSpc>
            </a:pPr>
            <a:r>
              <a:rPr lang="en-US" sz="12608" dirty="0">
                <a:solidFill>
                  <a:srgbClr val="FFFFFF"/>
                </a:solidFill>
                <a:latin typeface="Inter Bold" panose="020B0604020202020204" charset="0"/>
                <a:ea typeface="Inter Bold" panose="020B0604020202020204" charset="0"/>
              </a:rPr>
              <a:t>4</a:t>
            </a:r>
          </a:p>
        </p:txBody>
      </p:sp>
      <p:sp>
        <p:nvSpPr>
          <p:cNvPr id="3" name="TextBox 3"/>
          <p:cNvSpPr txBox="1"/>
          <p:nvPr/>
        </p:nvSpPr>
        <p:spPr>
          <a:xfrm>
            <a:off x="0" y="4168087"/>
            <a:ext cx="18307273" cy="1782539"/>
          </a:xfrm>
          <a:prstGeom prst="rect">
            <a:avLst/>
          </a:prstGeom>
        </p:spPr>
        <p:txBody>
          <a:bodyPr lIns="0" tIns="0" rIns="0" bIns="0" rtlCol="0" anchor="t">
            <a:spAutoFit/>
          </a:bodyPr>
          <a:lstStyle/>
          <a:p>
            <a:pPr algn="ctr">
              <a:lnSpc>
                <a:spcPts val="13869"/>
              </a:lnSpc>
            </a:pPr>
            <a:r>
              <a:rPr lang="en-US" sz="12608" dirty="0">
                <a:solidFill>
                  <a:srgbClr val="FFFFFF"/>
                </a:solidFill>
                <a:latin typeface="Inter Bold" panose="020B0604020202020204" charset="0"/>
                <a:ea typeface="Inter Bold" panose="020B0604020202020204" charset="0"/>
              </a:rPr>
              <a:t>Statement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sp>
        <p:nvSpPr>
          <p:cNvPr id="2" name="Freeform 2"/>
          <p:cNvSpPr/>
          <p:nvPr/>
        </p:nvSpPr>
        <p:spPr>
          <a:xfrm>
            <a:off x="-14012" y="45678"/>
            <a:ext cx="9960976" cy="2601001"/>
          </a:xfrm>
          <a:custGeom>
            <a:avLst/>
            <a:gdLst/>
            <a:ahLst/>
            <a:cxnLst/>
            <a:rect l="l" t="t" r="r" b="b"/>
            <a:pathLst>
              <a:path w="9960976" h="2601001">
                <a:moveTo>
                  <a:pt x="0" y="0"/>
                </a:moveTo>
                <a:lnTo>
                  <a:pt x="9960976" y="0"/>
                </a:lnTo>
                <a:lnTo>
                  <a:pt x="9960976" y="2601000"/>
                </a:lnTo>
                <a:lnTo>
                  <a:pt x="0" y="2601000"/>
                </a:lnTo>
                <a:lnTo>
                  <a:pt x="0" y="0"/>
                </a:lnTo>
                <a:close/>
              </a:path>
            </a:pathLst>
          </a:custGeom>
          <a:blipFill>
            <a:blip r:embed="rId2"/>
            <a:stretch>
              <a:fillRect/>
            </a:stretch>
          </a:blipFill>
        </p:spPr>
      </p:sp>
      <p:sp>
        <p:nvSpPr>
          <p:cNvPr id="3" name="Freeform 3"/>
          <p:cNvSpPr/>
          <p:nvPr/>
        </p:nvSpPr>
        <p:spPr>
          <a:xfrm>
            <a:off x="-14012" y="6670137"/>
            <a:ext cx="18302012" cy="2588163"/>
          </a:xfrm>
          <a:custGeom>
            <a:avLst/>
            <a:gdLst/>
            <a:ahLst/>
            <a:cxnLst/>
            <a:rect l="l" t="t" r="r" b="b"/>
            <a:pathLst>
              <a:path w="18302012" h="2588163">
                <a:moveTo>
                  <a:pt x="0" y="0"/>
                </a:moveTo>
                <a:lnTo>
                  <a:pt x="18302012" y="0"/>
                </a:lnTo>
                <a:lnTo>
                  <a:pt x="18302012" y="2588163"/>
                </a:lnTo>
                <a:lnTo>
                  <a:pt x="0" y="2588163"/>
                </a:lnTo>
                <a:lnTo>
                  <a:pt x="0" y="0"/>
                </a:lnTo>
                <a:close/>
              </a:path>
            </a:pathLst>
          </a:custGeom>
          <a:blipFill>
            <a:blip r:embed="rId3"/>
            <a:stretch>
              <a:fillRect/>
            </a:stretch>
          </a:blipFill>
        </p:spPr>
      </p:sp>
      <p:sp>
        <p:nvSpPr>
          <p:cNvPr id="4" name="Freeform 4"/>
          <p:cNvSpPr/>
          <p:nvPr/>
        </p:nvSpPr>
        <p:spPr>
          <a:xfrm>
            <a:off x="8781437" y="1100593"/>
            <a:ext cx="10622003" cy="2646678"/>
          </a:xfrm>
          <a:custGeom>
            <a:avLst/>
            <a:gdLst/>
            <a:ahLst/>
            <a:cxnLst/>
            <a:rect l="l" t="t" r="r" b="b"/>
            <a:pathLst>
              <a:path w="10622003" h="2646678">
                <a:moveTo>
                  <a:pt x="0" y="0"/>
                </a:moveTo>
                <a:lnTo>
                  <a:pt x="10622003" y="0"/>
                </a:lnTo>
                <a:lnTo>
                  <a:pt x="10622003" y="2646678"/>
                </a:lnTo>
                <a:lnTo>
                  <a:pt x="0" y="2646678"/>
                </a:lnTo>
                <a:lnTo>
                  <a:pt x="0" y="0"/>
                </a:lnTo>
                <a:close/>
              </a:path>
            </a:pathLst>
          </a:custGeom>
          <a:blipFill>
            <a:blip r:embed="rId4"/>
            <a:stretch>
              <a:fillRect/>
            </a:stretch>
          </a:blipFill>
        </p:spPr>
      </p:sp>
      <p:sp>
        <p:nvSpPr>
          <p:cNvPr id="5" name="Freeform 5"/>
          <p:cNvSpPr/>
          <p:nvPr/>
        </p:nvSpPr>
        <p:spPr>
          <a:xfrm>
            <a:off x="4093993" y="3747271"/>
            <a:ext cx="10508457" cy="2792457"/>
          </a:xfrm>
          <a:custGeom>
            <a:avLst/>
            <a:gdLst/>
            <a:ahLst/>
            <a:cxnLst/>
            <a:rect l="l" t="t" r="r" b="b"/>
            <a:pathLst>
              <a:path w="10508457" h="2792457">
                <a:moveTo>
                  <a:pt x="0" y="0"/>
                </a:moveTo>
                <a:lnTo>
                  <a:pt x="10508457" y="0"/>
                </a:lnTo>
                <a:lnTo>
                  <a:pt x="10508457" y="2792458"/>
                </a:lnTo>
                <a:lnTo>
                  <a:pt x="0" y="2792458"/>
                </a:lnTo>
                <a:lnTo>
                  <a:pt x="0" y="0"/>
                </a:lnTo>
                <a:close/>
              </a:path>
            </a:pathLst>
          </a:custGeom>
          <a:blipFill>
            <a:blip r:embed="rId5"/>
            <a:stretch>
              <a:fillRect/>
            </a:stretch>
          </a:blipFill>
        </p:spPr>
      </p:sp>
      <p:sp>
        <p:nvSpPr>
          <p:cNvPr id="6" name="Freeform 6"/>
          <p:cNvSpPr/>
          <p:nvPr/>
        </p:nvSpPr>
        <p:spPr>
          <a:xfrm>
            <a:off x="-1719504" y="2796894"/>
            <a:ext cx="5813497" cy="3873242"/>
          </a:xfrm>
          <a:custGeom>
            <a:avLst/>
            <a:gdLst/>
            <a:ahLst/>
            <a:cxnLst/>
            <a:rect l="l" t="t" r="r" b="b"/>
            <a:pathLst>
              <a:path w="5813497" h="3873242">
                <a:moveTo>
                  <a:pt x="0" y="0"/>
                </a:moveTo>
                <a:lnTo>
                  <a:pt x="5813497" y="0"/>
                </a:lnTo>
                <a:lnTo>
                  <a:pt x="5813497" y="3873243"/>
                </a:lnTo>
                <a:lnTo>
                  <a:pt x="0" y="3873243"/>
                </a:lnTo>
                <a:lnTo>
                  <a:pt x="0" y="0"/>
                </a:lnTo>
                <a:close/>
              </a:path>
            </a:pathLst>
          </a:custGeom>
          <a:blipFill>
            <a:blip r:embed="rId6"/>
            <a:stretch>
              <a:fillRect/>
            </a:stretch>
          </a:blipFill>
        </p:spPr>
      </p:sp>
      <p:sp>
        <p:nvSpPr>
          <p:cNvPr id="7" name="Freeform 7"/>
          <p:cNvSpPr/>
          <p:nvPr/>
        </p:nvSpPr>
        <p:spPr>
          <a:xfrm>
            <a:off x="15281002" y="4533353"/>
            <a:ext cx="2670980" cy="2136784"/>
          </a:xfrm>
          <a:custGeom>
            <a:avLst/>
            <a:gdLst/>
            <a:ahLst/>
            <a:cxnLst/>
            <a:rect l="l" t="t" r="r" b="b"/>
            <a:pathLst>
              <a:path w="2670980" h="2136784">
                <a:moveTo>
                  <a:pt x="0" y="0"/>
                </a:moveTo>
                <a:lnTo>
                  <a:pt x="2670980" y="0"/>
                </a:lnTo>
                <a:lnTo>
                  <a:pt x="2670980" y="2136784"/>
                </a:lnTo>
                <a:lnTo>
                  <a:pt x="0" y="2136784"/>
                </a:lnTo>
                <a:lnTo>
                  <a:pt x="0" y="0"/>
                </a:lnTo>
                <a:close/>
              </a:path>
            </a:pathLst>
          </a:custGeom>
          <a:blipFill>
            <a:blip r:embed="rId7"/>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sp>
        <p:nvSpPr>
          <p:cNvPr id="2" name="Freeform 2"/>
          <p:cNvSpPr/>
          <p:nvPr/>
        </p:nvSpPr>
        <p:spPr>
          <a:xfrm>
            <a:off x="0" y="3823317"/>
            <a:ext cx="6045328" cy="6484866"/>
          </a:xfrm>
          <a:custGeom>
            <a:avLst/>
            <a:gdLst/>
            <a:ahLst/>
            <a:cxnLst/>
            <a:rect l="l" t="t" r="r" b="b"/>
            <a:pathLst>
              <a:path w="6045328" h="6484866">
                <a:moveTo>
                  <a:pt x="0" y="0"/>
                </a:moveTo>
                <a:lnTo>
                  <a:pt x="6045328" y="0"/>
                </a:lnTo>
                <a:lnTo>
                  <a:pt x="6045328" y="6484866"/>
                </a:lnTo>
                <a:lnTo>
                  <a:pt x="0" y="6484866"/>
                </a:lnTo>
                <a:lnTo>
                  <a:pt x="0" y="0"/>
                </a:lnTo>
                <a:close/>
              </a:path>
            </a:pathLst>
          </a:custGeom>
          <a:blipFill>
            <a:blip r:embed="rId2"/>
            <a:stretch>
              <a:fillRect l="-58760" r="-2245"/>
            </a:stretch>
          </a:blipFill>
        </p:spPr>
      </p:sp>
      <p:grpSp>
        <p:nvGrpSpPr>
          <p:cNvPr id="3" name="Group 3"/>
          <p:cNvGrpSpPr/>
          <p:nvPr/>
        </p:nvGrpSpPr>
        <p:grpSpPr>
          <a:xfrm>
            <a:off x="0" y="5876860"/>
            <a:ext cx="650948" cy="4410140"/>
            <a:chOff x="0" y="0"/>
            <a:chExt cx="171443" cy="1161518"/>
          </a:xfrm>
        </p:grpSpPr>
        <p:sp>
          <p:nvSpPr>
            <p:cNvPr id="4" name="Freeform 4"/>
            <p:cNvSpPr/>
            <p:nvPr/>
          </p:nvSpPr>
          <p:spPr>
            <a:xfrm>
              <a:off x="0" y="0"/>
              <a:ext cx="171443" cy="1161518"/>
            </a:xfrm>
            <a:custGeom>
              <a:avLst/>
              <a:gdLst/>
              <a:ahLst/>
              <a:cxnLst/>
              <a:rect l="l" t="t" r="r" b="b"/>
              <a:pathLst>
                <a:path w="171443" h="1161518">
                  <a:moveTo>
                    <a:pt x="0" y="0"/>
                  </a:moveTo>
                  <a:lnTo>
                    <a:pt x="171443" y="0"/>
                  </a:lnTo>
                  <a:lnTo>
                    <a:pt x="171443" y="1161518"/>
                  </a:lnTo>
                  <a:lnTo>
                    <a:pt x="0" y="1161518"/>
                  </a:lnTo>
                  <a:close/>
                </a:path>
              </a:pathLst>
            </a:custGeom>
            <a:solidFill>
              <a:srgbClr val="F15D43"/>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3720"/>
                </a:lnSpc>
              </a:pPr>
              <a:endParaRPr/>
            </a:p>
          </p:txBody>
        </p:sp>
      </p:grpSp>
      <p:sp>
        <p:nvSpPr>
          <p:cNvPr id="6" name="Freeform 6"/>
          <p:cNvSpPr/>
          <p:nvPr/>
        </p:nvSpPr>
        <p:spPr>
          <a:xfrm flipH="1">
            <a:off x="6286500" y="3823317"/>
            <a:ext cx="4470028" cy="6463683"/>
          </a:xfrm>
          <a:custGeom>
            <a:avLst/>
            <a:gdLst/>
            <a:ahLst/>
            <a:cxnLst/>
            <a:rect l="l" t="t" r="r" b="b"/>
            <a:pathLst>
              <a:path w="4470028" h="6463683">
                <a:moveTo>
                  <a:pt x="4470028" y="0"/>
                </a:moveTo>
                <a:lnTo>
                  <a:pt x="0" y="0"/>
                </a:lnTo>
                <a:lnTo>
                  <a:pt x="0" y="6463683"/>
                </a:lnTo>
                <a:lnTo>
                  <a:pt x="4470028" y="6463683"/>
                </a:lnTo>
                <a:lnTo>
                  <a:pt x="4470028" y="0"/>
                </a:lnTo>
                <a:close/>
              </a:path>
            </a:pathLst>
          </a:custGeom>
          <a:blipFill>
            <a:blip r:embed="rId3"/>
            <a:stretch>
              <a:fillRect l="-155806" t="-44734" r="-23243"/>
            </a:stretch>
          </a:blipFill>
        </p:spPr>
      </p:sp>
      <p:sp>
        <p:nvSpPr>
          <p:cNvPr id="7" name="TextBox 7"/>
          <p:cNvSpPr txBox="1"/>
          <p:nvPr/>
        </p:nvSpPr>
        <p:spPr>
          <a:xfrm>
            <a:off x="1028700" y="630732"/>
            <a:ext cx="9918950" cy="1242060"/>
          </a:xfrm>
          <a:prstGeom prst="rect">
            <a:avLst/>
          </a:prstGeom>
        </p:spPr>
        <p:txBody>
          <a:bodyPr lIns="0" tIns="0" rIns="0" bIns="0" rtlCol="0" anchor="t">
            <a:spAutoFit/>
          </a:bodyPr>
          <a:lstStyle/>
          <a:p>
            <a:pPr>
              <a:lnSpc>
                <a:spcPts val="9360"/>
              </a:lnSpc>
            </a:pPr>
            <a:r>
              <a:rPr lang="en-US" sz="7200">
                <a:solidFill>
                  <a:srgbClr val="000000"/>
                </a:solidFill>
                <a:latin typeface="Horizon Italics"/>
              </a:rPr>
              <a:t>Content</a:t>
            </a:r>
          </a:p>
        </p:txBody>
      </p:sp>
      <p:grpSp>
        <p:nvGrpSpPr>
          <p:cNvPr id="8" name="Group 8"/>
          <p:cNvGrpSpPr/>
          <p:nvPr/>
        </p:nvGrpSpPr>
        <p:grpSpPr>
          <a:xfrm>
            <a:off x="11538754" y="2885098"/>
            <a:ext cx="806282" cy="938219"/>
            <a:chOff x="0" y="0"/>
            <a:chExt cx="698500" cy="812800"/>
          </a:xfrm>
        </p:grpSpPr>
        <p:sp>
          <p:nvSpPr>
            <p:cNvPr id="9" name="Freeform 9"/>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D39728"/>
            </a:solidFill>
          </p:spPr>
        </p:sp>
        <p:sp>
          <p:nvSpPr>
            <p:cNvPr id="10" name="TextBox 10"/>
            <p:cNvSpPr txBox="1"/>
            <p:nvPr/>
          </p:nvSpPr>
          <p:spPr>
            <a:xfrm>
              <a:off x="0" y="53975"/>
              <a:ext cx="698500" cy="619125"/>
            </a:xfrm>
            <a:prstGeom prst="rect">
              <a:avLst/>
            </a:prstGeom>
          </p:spPr>
          <p:txBody>
            <a:bodyPr lIns="50800" tIns="50800" rIns="50800" bIns="50800" rtlCol="0" anchor="ctr"/>
            <a:lstStyle/>
            <a:p>
              <a:pPr algn="ctr">
                <a:lnSpc>
                  <a:spcPts val="3720"/>
                </a:lnSpc>
              </a:pPr>
              <a:r>
                <a:rPr lang="en-US" sz="2657">
                  <a:solidFill>
                    <a:srgbClr val="000000"/>
                  </a:solidFill>
                  <a:latin typeface="Horizon"/>
                </a:rPr>
                <a:t>1</a:t>
              </a:r>
            </a:p>
          </p:txBody>
        </p:sp>
      </p:grpSp>
      <p:sp>
        <p:nvSpPr>
          <p:cNvPr id="11" name="TextBox 11"/>
          <p:cNvSpPr txBox="1"/>
          <p:nvPr/>
        </p:nvSpPr>
        <p:spPr>
          <a:xfrm>
            <a:off x="12508726" y="3061902"/>
            <a:ext cx="4955544" cy="511175"/>
          </a:xfrm>
          <a:prstGeom prst="rect">
            <a:avLst/>
          </a:prstGeom>
        </p:spPr>
        <p:txBody>
          <a:bodyPr lIns="0" tIns="0" rIns="0" bIns="0" rtlCol="0" anchor="t">
            <a:spAutoFit/>
          </a:bodyPr>
          <a:lstStyle/>
          <a:p>
            <a:pPr>
              <a:lnSpc>
                <a:spcPts val="3849"/>
              </a:lnSpc>
            </a:pPr>
            <a:r>
              <a:rPr lang="en-US" sz="3499">
                <a:solidFill>
                  <a:srgbClr val="000000"/>
                </a:solidFill>
                <a:latin typeface="Barlow Bold"/>
              </a:rPr>
              <a:t>Data Overview</a:t>
            </a:r>
          </a:p>
        </p:txBody>
      </p:sp>
      <p:grpSp>
        <p:nvGrpSpPr>
          <p:cNvPr id="12" name="Group 12"/>
          <p:cNvGrpSpPr/>
          <p:nvPr/>
        </p:nvGrpSpPr>
        <p:grpSpPr>
          <a:xfrm>
            <a:off x="11538754" y="4290042"/>
            <a:ext cx="806282" cy="938219"/>
            <a:chOff x="0" y="0"/>
            <a:chExt cx="698500" cy="812800"/>
          </a:xfrm>
        </p:grpSpPr>
        <p:sp>
          <p:nvSpPr>
            <p:cNvPr id="13" name="Freeform 13"/>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D39728"/>
            </a:solidFill>
          </p:spPr>
        </p:sp>
        <p:sp>
          <p:nvSpPr>
            <p:cNvPr id="14" name="TextBox 14"/>
            <p:cNvSpPr txBox="1"/>
            <p:nvPr/>
          </p:nvSpPr>
          <p:spPr>
            <a:xfrm>
              <a:off x="0" y="53975"/>
              <a:ext cx="698500" cy="619125"/>
            </a:xfrm>
            <a:prstGeom prst="rect">
              <a:avLst/>
            </a:prstGeom>
          </p:spPr>
          <p:txBody>
            <a:bodyPr lIns="50800" tIns="50800" rIns="50800" bIns="50800" rtlCol="0" anchor="ctr"/>
            <a:lstStyle/>
            <a:p>
              <a:pPr algn="ctr">
                <a:lnSpc>
                  <a:spcPts val="3720"/>
                </a:lnSpc>
              </a:pPr>
              <a:r>
                <a:rPr lang="en-US" sz="2657">
                  <a:solidFill>
                    <a:srgbClr val="000000"/>
                  </a:solidFill>
                  <a:latin typeface="Horizon"/>
                </a:rPr>
                <a:t>2</a:t>
              </a:r>
            </a:p>
          </p:txBody>
        </p:sp>
      </p:grpSp>
      <p:sp>
        <p:nvSpPr>
          <p:cNvPr id="15" name="TextBox 15"/>
          <p:cNvSpPr txBox="1"/>
          <p:nvPr/>
        </p:nvSpPr>
        <p:spPr>
          <a:xfrm>
            <a:off x="12508726" y="4466846"/>
            <a:ext cx="4955544" cy="511175"/>
          </a:xfrm>
          <a:prstGeom prst="rect">
            <a:avLst/>
          </a:prstGeom>
        </p:spPr>
        <p:txBody>
          <a:bodyPr lIns="0" tIns="0" rIns="0" bIns="0" rtlCol="0" anchor="t">
            <a:spAutoFit/>
          </a:bodyPr>
          <a:lstStyle/>
          <a:p>
            <a:pPr>
              <a:lnSpc>
                <a:spcPts val="3849"/>
              </a:lnSpc>
            </a:pPr>
            <a:r>
              <a:rPr lang="en-US" sz="3499">
                <a:solidFill>
                  <a:srgbClr val="000000"/>
                </a:solidFill>
                <a:latin typeface="Barlow Bold"/>
              </a:rPr>
              <a:t>Visualize Dataset</a:t>
            </a:r>
          </a:p>
        </p:txBody>
      </p:sp>
      <p:grpSp>
        <p:nvGrpSpPr>
          <p:cNvPr id="16" name="Group 16"/>
          <p:cNvGrpSpPr/>
          <p:nvPr/>
        </p:nvGrpSpPr>
        <p:grpSpPr>
          <a:xfrm>
            <a:off x="11538754" y="5694985"/>
            <a:ext cx="806282" cy="938219"/>
            <a:chOff x="0" y="0"/>
            <a:chExt cx="698500" cy="812800"/>
          </a:xfrm>
        </p:grpSpPr>
        <p:sp>
          <p:nvSpPr>
            <p:cNvPr id="17" name="Freeform 17"/>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D39728"/>
            </a:solidFill>
          </p:spPr>
        </p:sp>
        <p:sp>
          <p:nvSpPr>
            <p:cNvPr id="18" name="TextBox 18"/>
            <p:cNvSpPr txBox="1"/>
            <p:nvPr/>
          </p:nvSpPr>
          <p:spPr>
            <a:xfrm>
              <a:off x="0" y="53975"/>
              <a:ext cx="698500" cy="619125"/>
            </a:xfrm>
            <a:prstGeom prst="rect">
              <a:avLst/>
            </a:prstGeom>
          </p:spPr>
          <p:txBody>
            <a:bodyPr lIns="50800" tIns="50800" rIns="50800" bIns="50800" rtlCol="0" anchor="ctr"/>
            <a:lstStyle/>
            <a:p>
              <a:pPr algn="ctr">
                <a:lnSpc>
                  <a:spcPts val="3720"/>
                </a:lnSpc>
              </a:pPr>
              <a:r>
                <a:rPr lang="en-US" sz="2657">
                  <a:solidFill>
                    <a:srgbClr val="000000"/>
                  </a:solidFill>
                  <a:latin typeface="Horizon"/>
                </a:rPr>
                <a:t>3</a:t>
              </a:r>
            </a:p>
          </p:txBody>
        </p:sp>
      </p:grpSp>
      <p:sp>
        <p:nvSpPr>
          <p:cNvPr id="19" name="TextBox 19"/>
          <p:cNvSpPr txBox="1"/>
          <p:nvPr/>
        </p:nvSpPr>
        <p:spPr>
          <a:xfrm>
            <a:off x="12508726" y="5871790"/>
            <a:ext cx="4955544" cy="511175"/>
          </a:xfrm>
          <a:prstGeom prst="rect">
            <a:avLst/>
          </a:prstGeom>
        </p:spPr>
        <p:txBody>
          <a:bodyPr lIns="0" tIns="0" rIns="0" bIns="0" rtlCol="0" anchor="t">
            <a:spAutoFit/>
          </a:bodyPr>
          <a:lstStyle/>
          <a:p>
            <a:pPr>
              <a:lnSpc>
                <a:spcPts val="3849"/>
              </a:lnSpc>
            </a:pPr>
            <a:r>
              <a:rPr lang="en-US" sz="3499">
                <a:solidFill>
                  <a:srgbClr val="000000"/>
                </a:solidFill>
                <a:latin typeface="Barlow Bold"/>
              </a:rPr>
              <a:t>Traning Model</a:t>
            </a:r>
          </a:p>
        </p:txBody>
      </p:sp>
      <p:grpSp>
        <p:nvGrpSpPr>
          <p:cNvPr id="20" name="Group 20"/>
          <p:cNvGrpSpPr/>
          <p:nvPr/>
        </p:nvGrpSpPr>
        <p:grpSpPr>
          <a:xfrm>
            <a:off x="11538754" y="7099929"/>
            <a:ext cx="806282" cy="938219"/>
            <a:chOff x="0" y="0"/>
            <a:chExt cx="698500" cy="812800"/>
          </a:xfrm>
        </p:grpSpPr>
        <p:sp>
          <p:nvSpPr>
            <p:cNvPr id="21" name="Freeform 21"/>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D39728"/>
            </a:solidFill>
          </p:spPr>
        </p:sp>
        <p:sp>
          <p:nvSpPr>
            <p:cNvPr id="22" name="TextBox 22"/>
            <p:cNvSpPr txBox="1"/>
            <p:nvPr/>
          </p:nvSpPr>
          <p:spPr>
            <a:xfrm>
              <a:off x="0" y="53975"/>
              <a:ext cx="698500" cy="619125"/>
            </a:xfrm>
            <a:prstGeom prst="rect">
              <a:avLst/>
            </a:prstGeom>
          </p:spPr>
          <p:txBody>
            <a:bodyPr lIns="50800" tIns="50800" rIns="50800" bIns="50800" rtlCol="0" anchor="ctr"/>
            <a:lstStyle/>
            <a:p>
              <a:pPr algn="ctr">
                <a:lnSpc>
                  <a:spcPts val="3720"/>
                </a:lnSpc>
              </a:pPr>
              <a:r>
                <a:rPr lang="en-US" sz="2657">
                  <a:solidFill>
                    <a:srgbClr val="000000"/>
                  </a:solidFill>
                  <a:latin typeface="Horizon"/>
                </a:rPr>
                <a:t>4</a:t>
              </a:r>
            </a:p>
          </p:txBody>
        </p:sp>
      </p:grpSp>
      <p:sp>
        <p:nvSpPr>
          <p:cNvPr id="23" name="TextBox 23"/>
          <p:cNvSpPr txBox="1"/>
          <p:nvPr/>
        </p:nvSpPr>
        <p:spPr>
          <a:xfrm>
            <a:off x="12508726" y="7276734"/>
            <a:ext cx="4955544" cy="511175"/>
          </a:xfrm>
          <a:prstGeom prst="rect">
            <a:avLst/>
          </a:prstGeom>
        </p:spPr>
        <p:txBody>
          <a:bodyPr lIns="0" tIns="0" rIns="0" bIns="0" rtlCol="0" anchor="t">
            <a:spAutoFit/>
          </a:bodyPr>
          <a:lstStyle/>
          <a:p>
            <a:pPr>
              <a:lnSpc>
                <a:spcPts val="3849"/>
              </a:lnSpc>
            </a:pPr>
            <a:r>
              <a:rPr lang="en-US" sz="3499">
                <a:solidFill>
                  <a:srgbClr val="000000"/>
                </a:solidFill>
                <a:latin typeface="Barlow Bold"/>
              </a:rPr>
              <a:t>Statement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sp>
        <p:nvSpPr>
          <p:cNvPr id="2" name="Freeform 2"/>
          <p:cNvSpPr/>
          <p:nvPr/>
        </p:nvSpPr>
        <p:spPr>
          <a:xfrm>
            <a:off x="0" y="3489262"/>
            <a:ext cx="18288000" cy="4200932"/>
          </a:xfrm>
          <a:custGeom>
            <a:avLst/>
            <a:gdLst/>
            <a:ahLst/>
            <a:cxnLst/>
            <a:rect l="l" t="t" r="r" b="b"/>
            <a:pathLst>
              <a:path w="18288000" h="4200932">
                <a:moveTo>
                  <a:pt x="0" y="0"/>
                </a:moveTo>
                <a:lnTo>
                  <a:pt x="18288000" y="0"/>
                </a:lnTo>
                <a:lnTo>
                  <a:pt x="18288000" y="4200932"/>
                </a:lnTo>
                <a:lnTo>
                  <a:pt x="0" y="4200932"/>
                </a:lnTo>
                <a:lnTo>
                  <a:pt x="0" y="0"/>
                </a:lnTo>
                <a:close/>
              </a:path>
            </a:pathLst>
          </a:custGeom>
          <a:blipFill>
            <a:blip r:embed="rId2"/>
            <a:stretch>
              <a:fillRect t="-127600" r="-1428" b="-66859"/>
            </a:stretch>
          </a:blipFill>
        </p:spPr>
      </p:sp>
      <p:sp>
        <p:nvSpPr>
          <p:cNvPr id="3" name="TextBox 3"/>
          <p:cNvSpPr txBox="1"/>
          <p:nvPr/>
        </p:nvSpPr>
        <p:spPr>
          <a:xfrm>
            <a:off x="4183693" y="1158867"/>
            <a:ext cx="9920613" cy="2326663"/>
          </a:xfrm>
          <a:prstGeom prst="rect">
            <a:avLst/>
          </a:prstGeom>
        </p:spPr>
        <p:txBody>
          <a:bodyPr lIns="0" tIns="0" rIns="0" bIns="0" rtlCol="0" anchor="t">
            <a:spAutoFit/>
          </a:bodyPr>
          <a:lstStyle/>
          <a:p>
            <a:pPr algn="ctr">
              <a:lnSpc>
                <a:spcPts val="9360"/>
              </a:lnSpc>
            </a:pPr>
            <a:r>
              <a:rPr lang="en-US" sz="7200" dirty="0">
                <a:solidFill>
                  <a:srgbClr val="000000"/>
                </a:solidFill>
                <a:latin typeface="Inter Bold" panose="020B0604020202020204" charset="0"/>
                <a:ea typeface="Inter Bold" panose="020B0604020202020204" charset="0"/>
              </a:rPr>
              <a:t>Thank you for listening</a:t>
            </a:r>
          </a:p>
        </p:txBody>
      </p:sp>
      <p:sp>
        <p:nvSpPr>
          <p:cNvPr id="4" name="TextBox 4"/>
          <p:cNvSpPr txBox="1"/>
          <p:nvPr/>
        </p:nvSpPr>
        <p:spPr>
          <a:xfrm>
            <a:off x="4705010" y="8893201"/>
            <a:ext cx="2691491" cy="431166"/>
          </a:xfrm>
          <a:prstGeom prst="rect">
            <a:avLst/>
          </a:prstGeom>
        </p:spPr>
        <p:txBody>
          <a:bodyPr lIns="0" tIns="0" rIns="0" bIns="0" rtlCol="0" anchor="t">
            <a:spAutoFit/>
          </a:bodyPr>
          <a:lstStyle/>
          <a:p>
            <a:pPr>
              <a:lnSpc>
                <a:spcPts val="3519"/>
              </a:lnSpc>
            </a:pPr>
            <a:r>
              <a:rPr lang="en-US" sz="2199">
                <a:solidFill>
                  <a:srgbClr val="000000"/>
                </a:solidFill>
                <a:latin typeface="Poppins Bold"/>
              </a:rPr>
              <a:t>0964249036</a:t>
            </a:r>
          </a:p>
        </p:txBody>
      </p:sp>
      <p:sp>
        <p:nvSpPr>
          <p:cNvPr id="5" name="TextBox 5"/>
          <p:cNvSpPr txBox="1"/>
          <p:nvPr/>
        </p:nvSpPr>
        <p:spPr>
          <a:xfrm>
            <a:off x="4705010" y="8590602"/>
            <a:ext cx="2934285" cy="239395"/>
          </a:xfrm>
          <a:prstGeom prst="rect">
            <a:avLst/>
          </a:prstGeom>
        </p:spPr>
        <p:txBody>
          <a:bodyPr lIns="0" tIns="0" rIns="0" bIns="0" rtlCol="0" anchor="t">
            <a:spAutoFit/>
          </a:bodyPr>
          <a:lstStyle/>
          <a:p>
            <a:pPr>
              <a:lnSpc>
                <a:spcPts val="1760"/>
              </a:lnSpc>
            </a:pPr>
            <a:r>
              <a:rPr lang="en-US" sz="1600">
                <a:solidFill>
                  <a:srgbClr val="000000"/>
                </a:solidFill>
                <a:latin typeface="Poppins"/>
              </a:rPr>
              <a:t>Phone</a:t>
            </a:r>
          </a:p>
        </p:txBody>
      </p:sp>
      <p:sp>
        <p:nvSpPr>
          <p:cNvPr id="6" name="TextBox 6"/>
          <p:cNvSpPr txBox="1"/>
          <p:nvPr/>
        </p:nvSpPr>
        <p:spPr>
          <a:xfrm>
            <a:off x="11752992" y="8907540"/>
            <a:ext cx="5698869" cy="431166"/>
          </a:xfrm>
          <a:prstGeom prst="rect">
            <a:avLst/>
          </a:prstGeom>
        </p:spPr>
        <p:txBody>
          <a:bodyPr lIns="0" tIns="0" rIns="0" bIns="0" rtlCol="0" anchor="t">
            <a:spAutoFit/>
          </a:bodyPr>
          <a:lstStyle/>
          <a:p>
            <a:pPr>
              <a:lnSpc>
                <a:spcPts val="3519"/>
              </a:lnSpc>
            </a:pPr>
            <a:r>
              <a:rPr lang="en-US" sz="2199">
                <a:solidFill>
                  <a:srgbClr val="000000"/>
                </a:solidFill>
                <a:latin typeface="Poppins Bold"/>
              </a:rPr>
              <a:t>doandangkhoa1203@gmail.com</a:t>
            </a:r>
          </a:p>
        </p:txBody>
      </p:sp>
      <p:sp>
        <p:nvSpPr>
          <p:cNvPr id="7" name="TextBox 7"/>
          <p:cNvSpPr txBox="1"/>
          <p:nvPr/>
        </p:nvSpPr>
        <p:spPr>
          <a:xfrm>
            <a:off x="11752992" y="8604942"/>
            <a:ext cx="2934285" cy="239395"/>
          </a:xfrm>
          <a:prstGeom prst="rect">
            <a:avLst/>
          </a:prstGeom>
        </p:spPr>
        <p:txBody>
          <a:bodyPr lIns="0" tIns="0" rIns="0" bIns="0" rtlCol="0" anchor="t">
            <a:spAutoFit/>
          </a:bodyPr>
          <a:lstStyle/>
          <a:p>
            <a:pPr>
              <a:lnSpc>
                <a:spcPts val="1760"/>
              </a:lnSpc>
            </a:pPr>
            <a:r>
              <a:rPr lang="en-US" sz="1600">
                <a:solidFill>
                  <a:srgbClr val="000000"/>
                </a:solidFill>
                <a:latin typeface="Poppins"/>
              </a:rPr>
              <a:t>Email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TextBox 2"/>
          <p:cNvSpPr txBox="1"/>
          <p:nvPr/>
        </p:nvSpPr>
        <p:spPr>
          <a:xfrm>
            <a:off x="0" y="1655861"/>
            <a:ext cx="18307273" cy="1782539"/>
          </a:xfrm>
          <a:prstGeom prst="rect">
            <a:avLst/>
          </a:prstGeom>
        </p:spPr>
        <p:txBody>
          <a:bodyPr lIns="0" tIns="0" rIns="0" bIns="0" rtlCol="0" anchor="t">
            <a:spAutoFit/>
          </a:bodyPr>
          <a:lstStyle/>
          <a:p>
            <a:pPr algn="ctr">
              <a:lnSpc>
                <a:spcPts val="13869"/>
              </a:lnSpc>
            </a:pPr>
            <a:r>
              <a:rPr lang="en-US" sz="12608" dirty="0">
                <a:solidFill>
                  <a:srgbClr val="FFFFFF"/>
                </a:solidFill>
                <a:latin typeface="Inter Bold" panose="020B0604020202020204" charset="0"/>
                <a:ea typeface="Inter Bold" panose="020B0604020202020204" charset="0"/>
              </a:rPr>
              <a:t>1</a:t>
            </a:r>
            <a:r>
              <a:rPr lang="en-US" sz="12608" dirty="0">
                <a:solidFill>
                  <a:srgbClr val="FFFFFF"/>
                </a:solidFill>
                <a:latin typeface="Horizon Italics"/>
              </a:rPr>
              <a:t> </a:t>
            </a:r>
          </a:p>
        </p:txBody>
      </p:sp>
      <p:sp>
        <p:nvSpPr>
          <p:cNvPr id="3" name="TextBox 3"/>
          <p:cNvSpPr txBox="1"/>
          <p:nvPr/>
        </p:nvSpPr>
        <p:spPr>
          <a:xfrm>
            <a:off x="0" y="4168087"/>
            <a:ext cx="18307273" cy="1782539"/>
          </a:xfrm>
          <a:prstGeom prst="rect">
            <a:avLst/>
          </a:prstGeom>
        </p:spPr>
        <p:txBody>
          <a:bodyPr lIns="0" tIns="0" rIns="0" bIns="0" rtlCol="0" anchor="t">
            <a:spAutoFit/>
          </a:bodyPr>
          <a:lstStyle/>
          <a:p>
            <a:pPr algn="ctr">
              <a:lnSpc>
                <a:spcPts val="13869"/>
              </a:lnSpc>
            </a:pPr>
            <a:r>
              <a:rPr lang="en-US" sz="12608" dirty="0">
                <a:solidFill>
                  <a:srgbClr val="FFFFFF"/>
                </a:solidFill>
                <a:latin typeface="Inter Bold" panose="020B0604020202020204" charset="0"/>
                <a:ea typeface="Inter Bold" panose="020B0604020202020204" charset="0"/>
              </a:rPr>
              <a:t>Data Overview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grpSp>
        <p:nvGrpSpPr>
          <p:cNvPr id="2" name="Group 2"/>
          <p:cNvGrpSpPr/>
          <p:nvPr/>
        </p:nvGrpSpPr>
        <p:grpSpPr>
          <a:xfrm>
            <a:off x="0" y="5876860"/>
            <a:ext cx="650948" cy="4410140"/>
            <a:chOff x="0" y="0"/>
            <a:chExt cx="171443" cy="1161518"/>
          </a:xfrm>
        </p:grpSpPr>
        <p:sp>
          <p:nvSpPr>
            <p:cNvPr id="3" name="Freeform 3"/>
            <p:cNvSpPr/>
            <p:nvPr/>
          </p:nvSpPr>
          <p:spPr>
            <a:xfrm>
              <a:off x="0" y="0"/>
              <a:ext cx="171443" cy="1161518"/>
            </a:xfrm>
            <a:custGeom>
              <a:avLst/>
              <a:gdLst/>
              <a:ahLst/>
              <a:cxnLst/>
              <a:rect l="l" t="t" r="r" b="b"/>
              <a:pathLst>
                <a:path w="171443" h="1161518">
                  <a:moveTo>
                    <a:pt x="0" y="0"/>
                  </a:moveTo>
                  <a:lnTo>
                    <a:pt x="171443" y="0"/>
                  </a:lnTo>
                  <a:lnTo>
                    <a:pt x="171443" y="1161518"/>
                  </a:lnTo>
                  <a:lnTo>
                    <a:pt x="0" y="1161518"/>
                  </a:lnTo>
                  <a:close/>
                </a:path>
              </a:pathLst>
            </a:custGeom>
            <a:solidFill>
              <a:srgbClr val="F15D43"/>
            </a:solidFill>
          </p:spPr>
        </p:sp>
        <p:sp>
          <p:nvSpPr>
            <p:cNvPr id="4" name="TextBox 4"/>
            <p:cNvSpPr txBox="1"/>
            <p:nvPr/>
          </p:nvSpPr>
          <p:spPr>
            <a:xfrm>
              <a:off x="0" y="-76200"/>
              <a:ext cx="812800" cy="889000"/>
            </a:xfrm>
            <a:prstGeom prst="rect">
              <a:avLst/>
            </a:prstGeom>
          </p:spPr>
          <p:txBody>
            <a:bodyPr lIns="50800" tIns="50800" rIns="50800" bIns="50800" rtlCol="0" anchor="ctr"/>
            <a:lstStyle/>
            <a:p>
              <a:pPr algn="ctr">
                <a:lnSpc>
                  <a:spcPts val="3720"/>
                </a:lnSpc>
              </a:pPr>
              <a:endParaRPr/>
            </a:p>
          </p:txBody>
        </p:sp>
      </p:grpSp>
      <p:sp>
        <p:nvSpPr>
          <p:cNvPr id="5" name="Freeform 5"/>
          <p:cNvSpPr/>
          <p:nvPr/>
        </p:nvSpPr>
        <p:spPr>
          <a:xfrm>
            <a:off x="0" y="297557"/>
            <a:ext cx="12034201" cy="6293275"/>
          </a:xfrm>
          <a:custGeom>
            <a:avLst/>
            <a:gdLst/>
            <a:ahLst/>
            <a:cxnLst/>
            <a:rect l="l" t="t" r="r" b="b"/>
            <a:pathLst>
              <a:path w="12034201" h="6293275">
                <a:moveTo>
                  <a:pt x="0" y="0"/>
                </a:moveTo>
                <a:lnTo>
                  <a:pt x="12034201" y="0"/>
                </a:lnTo>
                <a:lnTo>
                  <a:pt x="12034201" y="6293276"/>
                </a:lnTo>
                <a:lnTo>
                  <a:pt x="0" y="6293276"/>
                </a:lnTo>
                <a:lnTo>
                  <a:pt x="0" y="0"/>
                </a:lnTo>
                <a:close/>
              </a:path>
            </a:pathLst>
          </a:custGeom>
          <a:blipFill>
            <a:blip r:embed="rId2"/>
            <a:stretch>
              <a:fillRect b="-1610"/>
            </a:stretch>
          </a:blipFill>
        </p:spPr>
      </p:sp>
      <p:sp>
        <p:nvSpPr>
          <p:cNvPr id="6" name="Freeform 6"/>
          <p:cNvSpPr/>
          <p:nvPr/>
        </p:nvSpPr>
        <p:spPr>
          <a:xfrm>
            <a:off x="325474" y="7038508"/>
            <a:ext cx="16294491" cy="2380271"/>
          </a:xfrm>
          <a:custGeom>
            <a:avLst/>
            <a:gdLst/>
            <a:ahLst/>
            <a:cxnLst/>
            <a:rect l="l" t="t" r="r" b="b"/>
            <a:pathLst>
              <a:path w="16294491" h="2380271">
                <a:moveTo>
                  <a:pt x="0" y="0"/>
                </a:moveTo>
                <a:lnTo>
                  <a:pt x="16294491" y="0"/>
                </a:lnTo>
                <a:lnTo>
                  <a:pt x="16294491" y="2380271"/>
                </a:lnTo>
                <a:lnTo>
                  <a:pt x="0" y="2380271"/>
                </a:lnTo>
                <a:lnTo>
                  <a:pt x="0" y="0"/>
                </a:lnTo>
                <a:close/>
              </a:path>
            </a:pathLst>
          </a:custGeom>
          <a:blipFill>
            <a:blip r:embed="rId3"/>
            <a:stretch>
              <a:fillRect b="-146"/>
            </a:stretch>
          </a:blipFill>
        </p:spPr>
      </p:sp>
      <p:sp>
        <p:nvSpPr>
          <p:cNvPr id="7" name="TextBox 7"/>
          <p:cNvSpPr txBox="1"/>
          <p:nvPr/>
        </p:nvSpPr>
        <p:spPr>
          <a:xfrm>
            <a:off x="13033312" y="942975"/>
            <a:ext cx="4627800" cy="550996"/>
          </a:xfrm>
          <a:prstGeom prst="rect">
            <a:avLst/>
          </a:prstGeom>
        </p:spPr>
        <p:txBody>
          <a:bodyPr lIns="0" tIns="0" rIns="0" bIns="0" rtlCol="0" anchor="t">
            <a:spAutoFit/>
          </a:bodyPr>
          <a:lstStyle/>
          <a:p>
            <a:pPr algn="ctr">
              <a:lnSpc>
                <a:spcPts val="4280"/>
              </a:lnSpc>
              <a:spcBef>
                <a:spcPct val="0"/>
              </a:spcBef>
            </a:pPr>
            <a:r>
              <a:rPr lang="en-US" sz="3057">
                <a:solidFill>
                  <a:srgbClr val="000000"/>
                </a:solidFill>
                <a:latin typeface="Poppins Medium"/>
              </a:rPr>
              <a:t>Customer Name</a:t>
            </a:r>
          </a:p>
        </p:txBody>
      </p:sp>
      <p:sp>
        <p:nvSpPr>
          <p:cNvPr id="8" name="TextBox 8"/>
          <p:cNvSpPr txBox="1"/>
          <p:nvPr/>
        </p:nvSpPr>
        <p:spPr>
          <a:xfrm>
            <a:off x="13033312" y="1943205"/>
            <a:ext cx="4627800" cy="550996"/>
          </a:xfrm>
          <a:prstGeom prst="rect">
            <a:avLst/>
          </a:prstGeom>
        </p:spPr>
        <p:txBody>
          <a:bodyPr lIns="0" tIns="0" rIns="0" bIns="0" rtlCol="0" anchor="t">
            <a:spAutoFit/>
          </a:bodyPr>
          <a:lstStyle/>
          <a:p>
            <a:pPr algn="ctr">
              <a:lnSpc>
                <a:spcPts val="4280"/>
              </a:lnSpc>
              <a:spcBef>
                <a:spcPct val="0"/>
              </a:spcBef>
            </a:pPr>
            <a:r>
              <a:rPr lang="en-US" sz="3057">
                <a:solidFill>
                  <a:srgbClr val="000000"/>
                </a:solidFill>
                <a:latin typeface="Poppins Medium"/>
              </a:rPr>
              <a:t>Customer email</a:t>
            </a:r>
          </a:p>
        </p:txBody>
      </p:sp>
      <p:sp>
        <p:nvSpPr>
          <p:cNvPr id="9" name="TextBox 9"/>
          <p:cNvSpPr txBox="1"/>
          <p:nvPr/>
        </p:nvSpPr>
        <p:spPr>
          <a:xfrm>
            <a:off x="13269363" y="2893199"/>
            <a:ext cx="1571268" cy="550996"/>
          </a:xfrm>
          <a:prstGeom prst="rect">
            <a:avLst/>
          </a:prstGeom>
        </p:spPr>
        <p:txBody>
          <a:bodyPr lIns="0" tIns="0" rIns="0" bIns="0" rtlCol="0" anchor="t">
            <a:spAutoFit/>
          </a:bodyPr>
          <a:lstStyle/>
          <a:p>
            <a:pPr algn="ctr">
              <a:lnSpc>
                <a:spcPts val="4280"/>
              </a:lnSpc>
              <a:spcBef>
                <a:spcPct val="0"/>
              </a:spcBef>
            </a:pPr>
            <a:r>
              <a:rPr lang="en-US" sz="3057">
                <a:solidFill>
                  <a:srgbClr val="000000"/>
                </a:solidFill>
                <a:latin typeface="Poppins Medium"/>
              </a:rPr>
              <a:t>Country</a:t>
            </a:r>
          </a:p>
        </p:txBody>
      </p:sp>
      <p:sp>
        <p:nvSpPr>
          <p:cNvPr id="10" name="TextBox 10"/>
          <p:cNvSpPr txBox="1"/>
          <p:nvPr/>
        </p:nvSpPr>
        <p:spPr>
          <a:xfrm>
            <a:off x="16078881" y="2854372"/>
            <a:ext cx="1443514" cy="1093921"/>
          </a:xfrm>
          <a:prstGeom prst="rect">
            <a:avLst/>
          </a:prstGeom>
        </p:spPr>
        <p:txBody>
          <a:bodyPr lIns="0" tIns="0" rIns="0" bIns="0" rtlCol="0" anchor="t">
            <a:spAutoFit/>
          </a:bodyPr>
          <a:lstStyle/>
          <a:p>
            <a:pPr algn="ctr">
              <a:lnSpc>
                <a:spcPts val="4280"/>
              </a:lnSpc>
            </a:pPr>
            <a:r>
              <a:rPr lang="en-US" sz="3057">
                <a:solidFill>
                  <a:srgbClr val="000000"/>
                </a:solidFill>
                <a:latin typeface="Poppins Medium"/>
              </a:rPr>
              <a:t>Gender</a:t>
            </a:r>
          </a:p>
          <a:p>
            <a:pPr algn="ctr">
              <a:lnSpc>
                <a:spcPts val="4280"/>
              </a:lnSpc>
              <a:spcBef>
                <a:spcPct val="0"/>
              </a:spcBef>
            </a:pPr>
            <a:endParaRPr lang="en-US" sz="3057">
              <a:solidFill>
                <a:srgbClr val="000000"/>
              </a:solidFill>
              <a:latin typeface="Poppins Medium"/>
            </a:endParaRPr>
          </a:p>
        </p:txBody>
      </p:sp>
      <p:sp>
        <p:nvSpPr>
          <p:cNvPr id="11" name="TextBox 11"/>
          <p:cNvSpPr txBox="1"/>
          <p:nvPr/>
        </p:nvSpPr>
        <p:spPr>
          <a:xfrm>
            <a:off x="13269363" y="3825195"/>
            <a:ext cx="4627800" cy="550996"/>
          </a:xfrm>
          <a:prstGeom prst="rect">
            <a:avLst/>
          </a:prstGeom>
        </p:spPr>
        <p:txBody>
          <a:bodyPr lIns="0" tIns="0" rIns="0" bIns="0" rtlCol="0" anchor="t">
            <a:spAutoFit/>
          </a:bodyPr>
          <a:lstStyle/>
          <a:p>
            <a:pPr algn="ctr">
              <a:lnSpc>
                <a:spcPts val="4280"/>
              </a:lnSpc>
              <a:spcBef>
                <a:spcPct val="0"/>
              </a:spcBef>
            </a:pPr>
            <a:r>
              <a:rPr lang="en-US" sz="3057">
                <a:solidFill>
                  <a:srgbClr val="000000"/>
                </a:solidFill>
                <a:latin typeface="Poppins Medium"/>
              </a:rPr>
              <a:t>Age</a:t>
            </a:r>
          </a:p>
        </p:txBody>
      </p:sp>
      <p:sp>
        <p:nvSpPr>
          <p:cNvPr id="12" name="TextBox 12"/>
          <p:cNvSpPr txBox="1"/>
          <p:nvPr/>
        </p:nvSpPr>
        <p:spPr>
          <a:xfrm>
            <a:off x="13269363" y="5631149"/>
            <a:ext cx="4627800" cy="550996"/>
          </a:xfrm>
          <a:prstGeom prst="rect">
            <a:avLst/>
          </a:prstGeom>
        </p:spPr>
        <p:txBody>
          <a:bodyPr lIns="0" tIns="0" rIns="0" bIns="0" rtlCol="0" anchor="t">
            <a:spAutoFit/>
          </a:bodyPr>
          <a:lstStyle/>
          <a:p>
            <a:pPr algn="ctr">
              <a:lnSpc>
                <a:spcPts val="4280"/>
              </a:lnSpc>
              <a:spcBef>
                <a:spcPct val="0"/>
              </a:spcBef>
            </a:pPr>
            <a:r>
              <a:rPr lang="en-US" sz="3057">
                <a:solidFill>
                  <a:srgbClr val="000000"/>
                </a:solidFill>
                <a:latin typeface="Poppins Medium"/>
              </a:rPr>
              <a:t>Credit Card Debt</a:t>
            </a:r>
          </a:p>
        </p:txBody>
      </p:sp>
      <p:sp>
        <p:nvSpPr>
          <p:cNvPr id="13" name="TextBox 13"/>
          <p:cNvSpPr txBox="1"/>
          <p:nvPr/>
        </p:nvSpPr>
        <p:spPr>
          <a:xfrm>
            <a:off x="13269363" y="4776241"/>
            <a:ext cx="4627800" cy="550996"/>
          </a:xfrm>
          <a:prstGeom prst="rect">
            <a:avLst/>
          </a:prstGeom>
        </p:spPr>
        <p:txBody>
          <a:bodyPr lIns="0" tIns="0" rIns="0" bIns="0" rtlCol="0" anchor="t">
            <a:spAutoFit/>
          </a:bodyPr>
          <a:lstStyle/>
          <a:p>
            <a:pPr algn="ctr">
              <a:lnSpc>
                <a:spcPts val="4280"/>
              </a:lnSpc>
              <a:spcBef>
                <a:spcPct val="0"/>
              </a:spcBef>
            </a:pPr>
            <a:r>
              <a:rPr lang="en-US" sz="3057">
                <a:solidFill>
                  <a:srgbClr val="000000"/>
                </a:solidFill>
                <a:latin typeface="Poppins Medium"/>
              </a:rPr>
              <a:t>Annual Salary</a:t>
            </a:r>
          </a:p>
        </p:txBody>
      </p:sp>
      <p:sp>
        <p:nvSpPr>
          <p:cNvPr id="14" name="TextBox 14"/>
          <p:cNvSpPr txBox="1"/>
          <p:nvPr/>
        </p:nvSpPr>
        <p:spPr>
          <a:xfrm>
            <a:off x="13269363" y="6487512"/>
            <a:ext cx="4627800" cy="550996"/>
          </a:xfrm>
          <a:prstGeom prst="rect">
            <a:avLst/>
          </a:prstGeom>
        </p:spPr>
        <p:txBody>
          <a:bodyPr lIns="0" tIns="0" rIns="0" bIns="0" rtlCol="0" anchor="t">
            <a:spAutoFit/>
          </a:bodyPr>
          <a:lstStyle/>
          <a:p>
            <a:pPr algn="ctr">
              <a:lnSpc>
                <a:spcPts val="4280"/>
              </a:lnSpc>
              <a:spcBef>
                <a:spcPct val="0"/>
              </a:spcBef>
            </a:pPr>
            <a:r>
              <a:rPr lang="en-US" sz="3057">
                <a:solidFill>
                  <a:srgbClr val="000000"/>
                </a:solidFill>
                <a:latin typeface="Poppins Medium"/>
              </a:rPr>
              <a:t>Net Worth</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sp>
        <p:nvSpPr>
          <p:cNvPr id="2" name="Freeform 2"/>
          <p:cNvSpPr/>
          <p:nvPr/>
        </p:nvSpPr>
        <p:spPr>
          <a:xfrm>
            <a:off x="0" y="0"/>
            <a:ext cx="9001571" cy="6153418"/>
          </a:xfrm>
          <a:custGeom>
            <a:avLst/>
            <a:gdLst/>
            <a:ahLst/>
            <a:cxnLst/>
            <a:rect l="l" t="t" r="r" b="b"/>
            <a:pathLst>
              <a:path w="9001571" h="6153418">
                <a:moveTo>
                  <a:pt x="0" y="0"/>
                </a:moveTo>
                <a:lnTo>
                  <a:pt x="9001571" y="0"/>
                </a:lnTo>
                <a:lnTo>
                  <a:pt x="9001571" y="6153418"/>
                </a:lnTo>
                <a:lnTo>
                  <a:pt x="0" y="6153418"/>
                </a:lnTo>
                <a:lnTo>
                  <a:pt x="0" y="0"/>
                </a:lnTo>
                <a:close/>
              </a:path>
            </a:pathLst>
          </a:custGeom>
          <a:blipFill>
            <a:blip r:embed="rId2"/>
            <a:stretch>
              <a:fillRect/>
            </a:stretch>
          </a:blipFill>
        </p:spPr>
      </p:sp>
      <p:sp>
        <p:nvSpPr>
          <p:cNvPr id="3" name="Freeform 3"/>
          <p:cNvSpPr/>
          <p:nvPr/>
        </p:nvSpPr>
        <p:spPr>
          <a:xfrm>
            <a:off x="9144000" y="114183"/>
            <a:ext cx="8918655" cy="5029317"/>
          </a:xfrm>
          <a:custGeom>
            <a:avLst/>
            <a:gdLst/>
            <a:ahLst/>
            <a:cxnLst/>
            <a:rect l="l" t="t" r="r" b="b"/>
            <a:pathLst>
              <a:path w="8918655" h="5029317">
                <a:moveTo>
                  <a:pt x="0" y="0"/>
                </a:moveTo>
                <a:lnTo>
                  <a:pt x="8918655" y="0"/>
                </a:lnTo>
                <a:lnTo>
                  <a:pt x="8918655" y="5029317"/>
                </a:lnTo>
                <a:lnTo>
                  <a:pt x="0" y="5029317"/>
                </a:lnTo>
                <a:lnTo>
                  <a:pt x="0" y="0"/>
                </a:lnTo>
                <a:close/>
              </a:path>
            </a:pathLst>
          </a:custGeom>
          <a:blipFill>
            <a:blip r:embed="rId3"/>
            <a:stretch>
              <a:fillRect/>
            </a:stretch>
          </a:blipFill>
        </p:spPr>
      </p:sp>
      <p:sp>
        <p:nvSpPr>
          <p:cNvPr id="4" name="Freeform 4"/>
          <p:cNvSpPr/>
          <p:nvPr/>
        </p:nvSpPr>
        <p:spPr>
          <a:xfrm>
            <a:off x="-14012" y="6670137"/>
            <a:ext cx="18302012" cy="2588163"/>
          </a:xfrm>
          <a:custGeom>
            <a:avLst/>
            <a:gdLst/>
            <a:ahLst/>
            <a:cxnLst/>
            <a:rect l="l" t="t" r="r" b="b"/>
            <a:pathLst>
              <a:path w="18302012" h="2588163">
                <a:moveTo>
                  <a:pt x="0" y="0"/>
                </a:moveTo>
                <a:lnTo>
                  <a:pt x="18302012" y="0"/>
                </a:lnTo>
                <a:lnTo>
                  <a:pt x="18302012" y="2588163"/>
                </a:lnTo>
                <a:lnTo>
                  <a:pt x="0" y="2588163"/>
                </a:lnTo>
                <a:lnTo>
                  <a:pt x="0" y="0"/>
                </a:lnTo>
                <a:close/>
              </a:path>
            </a:pathLst>
          </a:custGeom>
          <a:blipFill>
            <a:blip r:embed="rId4"/>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sp>
        <p:nvSpPr>
          <p:cNvPr id="2" name="Freeform 2"/>
          <p:cNvSpPr/>
          <p:nvPr/>
        </p:nvSpPr>
        <p:spPr>
          <a:xfrm>
            <a:off x="324377" y="1789676"/>
            <a:ext cx="10286744" cy="6055551"/>
          </a:xfrm>
          <a:custGeom>
            <a:avLst/>
            <a:gdLst/>
            <a:ahLst/>
            <a:cxnLst/>
            <a:rect l="l" t="t" r="r" b="b"/>
            <a:pathLst>
              <a:path w="10286744" h="6055551">
                <a:moveTo>
                  <a:pt x="0" y="0"/>
                </a:moveTo>
                <a:lnTo>
                  <a:pt x="10286743" y="0"/>
                </a:lnTo>
                <a:lnTo>
                  <a:pt x="10286743" y="6055551"/>
                </a:lnTo>
                <a:lnTo>
                  <a:pt x="0" y="6055551"/>
                </a:lnTo>
                <a:lnTo>
                  <a:pt x="0" y="0"/>
                </a:lnTo>
                <a:close/>
              </a:path>
            </a:pathLst>
          </a:custGeom>
          <a:blipFill>
            <a:blip r:embed="rId2"/>
            <a:stretch>
              <a:fillRect/>
            </a:stretch>
          </a:blipFill>
        </p:spPr>
      </p:sp>
      <p:sp>
        <p:nvSpPr>
          <p:cNvPr id="3" name="TextBox 3"/>
          <p:cNvSpPr txBox="1"/>
          <p:nvPr/>
        </p:nvSpPr>
        <p:spPr>
          <a:xfrm>
            <a:off x="11860080" y="2598853"/>
            <a:ext cx="5025506" cy="4351471"/>
          </a:xfrm>
          <a:prstGeom prst="rect">
            <a:avLst/>
          </a:prstGeom>
        </p:spPr>
        <p:txBody>
          <a:bodyPr lIns="0" tIns="0" rIns="0" bIns="0" rtlCol="0" anchor="t">
            <a:spAutoFit/>
          </a:bodyPr>
          <a:lstStyle/>
          <a:p>
            <a:pPr>
              <a:lnSpc>
                <a:spcPts val="4280"/>
              </a:lnSpc>
            </a:pPr>
            <a:r>
              <a:rPr lang="en-US" sz="3057">
                <a:solidFill>
                  <a:srgbClr val="000000"/>
                </a:solidFill>
                <a:latin typeface="Poppins Medium"/>
              </a:rPr>
              <a:t>Drop Customer Name</a:t>
            </a:r>
          </a:p>
          <a:p>
            <a:pPr>
              <a:lnSpc>
                <a:spcPts val="4280"/>
              </a:lnSpc>
            </a:pPr>
            <a:endParaRPr lang="en-US" sz="3057">
              <a:solidFill>
                <a:srgbClr val="000000"/>
              </a:solidFill>
              <a:latin typeface="Poppins Medium"/>
            </a:endParaRPr>
          </a:p>
          <a:p>
            <a:pPr>
              <a:lnSpc>
                <a:spcPts val="4280"/>
              </a:lnSpc>
            </a:pPr>
            <a:r>
              <a:rPr lang="en-US" sz="3057">
                <a:solidFill>
                  <a:srgbClr val="000000"/>
                </a:solidFill>
                <a:latin typeface="Poppins Medium"/>
              </a:rPr>
              <a:t>Drop Customer email</a:t>
            </a:r>
          </a:p>
          <a:p>
            <a:pPr>
              <a:lnSpc>
                <a:spcPts val="4280"/>
              </a:lnSpc>
            </a:pPr>
            <a:endParaRPr lang="en-US" sz="3057">
              <a:solidFill>
                <a:srgbClr val="000000"/>
              </a:solidFill>
              <a:latin typeface="Poppins Medium"/>
            </a:endParaRPr>
          </a:p>
          <a:p>
            <a:pPr>
              <a:lnSpc>
                <a:spcPts val="4280"/>
              </a:lnSpc>
            </a:pPr>
            <a:r>
              <a:rPr lang="en-US" sz="3057">
                <a:solidFill>
                  <a:srgbClr val="000000"/>
                </a:solidFill>
                <a:latin typeface="Poppins Medium"/>
              </a:rPr>
              <a:t>Drop country </a:t>
            </a:r>
          </a:p>
          <a:p>
            <a:pPr algn="ctr">
              <a:lnSpc>
                <a:spcPts val="4280"/>
              </a:lnSpc>
            </a:pPr>
            <a:endParaRPr lang="en-US" sz="3057">
              <a:solidFill>
                <a:srgbClr val="000000"/>
              </a:solidFill>
              <a:latin typeface="Poppins Medium"/>
            </a:endParaRPr>
          </a:p>
          <a:p>
            <a:pPr>
              <a:lnSpc>
                <a:spcPts val="4280"/>
              </a:lnSpc>
              <a:spcBef>
                <a:spcPct val="0"/>
              </a:spcBef>
            </a:pPr>
            <a:r>
              <a:rPr lang="en-US" sz="3057">
                <a:solidFill>
                  <a:srgbClr val="000000"/>
                </a:solidFill>
                <a:latin typeface="Poppins Medium"/>
              </a:rPr>
              <a:t>Drop Car Purchase  Amount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sp>
        <p:nvSpPr>
          <p:cNvPr id="2" name="Freeform 2"/>
          <p:cNvSpPr/>
          <p:nvPr/>
        </p:nvSpPr>
        <p:spPr>
          <a:xfrm>
            <a:off x="1169241" y="2642765"/>
            <a:ext cx="8711274" cy="5399175"/>
          </a:xfrm>
          <a:custGeom>
            <a:avLst/>
            <a:gdLst/>
            <a:ahLst/>
            <a:cxnLst/>
            <a:rect l="l" t="t" r="r" b="b"/>
            <a:pathLst>
              <a:path w="8711274" h="5399175">
                <a:moveTo>
                  <a:pt x="0" y="0"/>
                </a:moveTo>
                <a:lnTo>
                  <a:pt x="8711274" y="0"/>
                </a:lnTo>
                <a:lnTo>
                  <a:pt x="8711274" y="5399175"/>
                </a:lnTo>
                <a:lnTo>
                  <a:pt x="0" y="5399175"/>
                </a:lnTo>
                <a:lnTo>
                  <a:pt x="0" y="0"/>
                </a:lnTo>
                <a:close/>
              </a:path>
            </a:pathLst>
          </a:custGeom>
          <a:blipFill>
            <a:blip r:embed="rId2"/>
            <a:stretch>
              <a:fillRect/>
            </a:stretch>
          </a:blipFill>
        </p:spPr>
      </p:sp>
      <p:sp>
        <p:nvSpPr>
          <p:cNvPr id="3" name="TextBox 3"/>
          <p:cNvSpPr txBox="1"/>
          <p:nvPr/>
        </p:nvSpPr>
        <p:spPr>
          <a:xfrm>
            <a:off x="10507880" y="4734463"/>
            <a:ext cx="6457246" cy="1636846"/>
          </a:xfrm>
          <a:prstGeom prst="rect">
            <a:avLst/>
          </a:prstGeom>
        </p:spPr>
        <p:txBody>
          <a:bodyPr lIns="0" tIns="0" rIns="0" bIns="0" rtlCol="0" anchor="t">
            <a:spAutoFit/>
          </a:bodyPr>
          <a:lstStyle/>
          <a:p>
            <a:pPr>
              <a:lnSpc>
                <a:spcPts val="4280"/>
              </a:lnSpc>
            </a:pPr>
            <a:r>
              <a:rPr lang="en-US" sz="3057">
                <a:solidFill>
                  <a:srgbClr val="000000"/>
                </a:solidFill>
                <a:latin typeface="Poppins Medium"/>
              </a:rPr>
              <a:t> Set the value y doing the output  value</a:t>
            </a:r>
          </a:p>
          <a:p>
            <a:pPr>
              <a:lnSpc>
                <a:spcPts val="4280"/>
              </a:lnSpc>
              <a:spcBef>
                <a:spcPct val="0"/>
              </a:spcBef>
            </a:pPr>
            <a:endParaRPr lang="en-US" sz="3057">
              <a:solidFill>
                <a:srgbClr val="000000"/>
              </a:solidFill>
              <a:latin typeface="Poppins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TextBox 2"/>
          <p:cNvSpPr txBox="1"/>
          <p:nvPr/>
        </p:nvSpPr>
        <p:spPr>
          <a:xfrm>
            <a:off x="0" y="1655861"/>
            <a:ext cx="18307273" cy="1782539"/>
          </a:xfrm>
          <a:prstGeom prst="rect">
            <a:avLst/>
          </a:prstGeom>
        </p:spPr>
        <p:txBody>
          <a:bodyPr lIns="0" tIns="0" rIns="0" bIns="0" rtlCol="0" anchor="t">
            <a:spAutoFit/>
          </a:bodyPr>
          <a:lstStyle/>
          <a:p>
            <a:pPr algn="ctr">
              <a:lnSpc>
                <a:spcPts val="13869"/>
              </a:lnSpc>
            </a:pPr>
            <a:r>
              <a:rPr lang="en-US" sz="12608" dirty="0">
                <a:solidFill>
                  <a:srgbClr val="FFFFFF"/>
                </a:solidFill>
                <a:latin typeface="Inter Bold" panose="020B0604020202020204" charset="0"/>
                <a:ea typeface="Inter Bold" panose="020B0604020202020204" charset="0"/>
              </a:rPr>
              <a:t>2</a:t>
            </a:r>
            <a:r>
              <a:rPr lang="en-US" sz="12608" dirty="0">
                <a:solidFill>
                  <a:srgbClr val="FFFFFF"/>
                </a:solidFill>
                <a:latin typeface="Horizon Italics"/>
              </a:rPr>
              <a:t> </a:t>
            </a:r>
          </a:p>
        </p:txBody>
      </p:sp>
      <p:sp>
        <p:nvSpPr>
          <p:cNvPr id="3" name="TextBox 3"/>
          <p:cNvSpPr txBox="1"/>
          <p:nvPr/>
        </p:nvSpPr>
        <p:spPr>
          <a:xfrm>
            <a:off x="0" y="4168087"/>
            <a:ext cx="18307273" cy="3565079"/>
          </a:xfrm>
          <a:prstGeom prst="rect">
            <a:avLst/>
          </a:prstGeom>
        </p:spPr>
        <p:txBody>
          <a:bodyPr lIns="0" tIns="0" rIns="0" bIns="0" rtlCol="0" anchor="t">
            <a:spAutoFit/>
          </a:bodyPr>
          <a:lstStyle/>
          <a:p>
            <a:pPr algn="ctr">
              <a:lnSpc>
                <a:spcPts val="13869"/>
              </a:lnSpc>
            </a:pPr>
            <a:r>
              <a:rPr lang="en-US" sz="12608" dirty="0">
                <a:solidFill>
                  <a:srgbClr val="FFFFFF"/>
                </a:solidFill>
                <a:latin typeface="Inter Bold" panose="020B0604020202020204" charset="0"/>
                <a:ea typeface="Inter Bold" panose="020B0604020202020204" charset="0"/>
              </a:rPr>
              <a:t>Visualize Data</a:t>
            </a:r>
          </a:p>
          <a:p>
            <a:pPr algn="ctr">
              <a:lnSpc>
                <a:spcPts val="13869"/>
              </a:lnSpc>
            </a:pPr>
            <a:endParaRPr lang="en-US" sz="12608" dirty="0">
              <a:solidFill>
                <a:srgbClr val="FFFFFF"/>
              </a:solidFill>
              <a:latin typeface="Horizon Itali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sp>
        <p:nvSpPr>
          <p:cNvPr id="2" name="Freeform 2"/>
          <p:cNvSpPr/>
          <p:nvPr/>
        </p:nvSpPr>
        <p:spPr>
          <a:xfrm>
            <a:off x="0" y="3264169"/>
            <a:ext cx="18288000" cy="3331936"/>
          </a:xfrm>
          <a:custGeom>
            <a:avLst/>
            <a:gdLst/>
            <a:ahLst/>
            <a:cxnLst/>
            <a:rect l="l" t="t" r="r" b="b"/>
            <a:pathLst>
              <a:path w="18288000" h="3331936">
                <a:moveTo>
                  <a:pt x="0" y="0"/>
                </a:moveTo>
                <a:lnTo>
                  <a:pt x="18288000" y="0"/>
                </a:lnTo>
                <a:lnTo>
                  <a:pt x="18288000" y="3331936"/>
                </a:lnTo>
                <a:lnTo>
                  <a:pt x="0" y="3331936"/>
                </a:lnTo>
                <a:lnTo>
                  <a:pt x="0" y="0"/>
                </a:lnTo>
                <a:close/>
              </a:path>
            </a:pathLst>
          </a:custGeom>
          <a:blipFill>
            <a:blip r:embed="rId2"/>
            <a:stretch>
              <a:fillRect t="-1585" b="-1585"/>
            </a:stretch>
          </a:blipFill>
        </p:spPr>
      </p:sp>
      <p:sp>
        <p:nvSpPr>
          <p:cNvPr id="3" name="TextBox 3"/>
          <p:cNvSpPr txBox="1"/>
          <p:nvPr/>
        </p:nvSpPr>
        <p:spPr>
          <a:xfrm>
            <a:off x="397706" y="606561"/>
            <a:ext cx="11147993" cy="3152222"/>
          </a:xfrm>
          <a:prstGeom prst="rect">
            <a:avLst/>
          </a:prstGeom>
        </p:spPr>
        <p:txBody>
          <a:bodyPr lIns="0" tIns="0" rIns="0" bIns="0" rtlCol="0" anchor="t">
            <a:spAutoFit/>
          </a:bodyPr>
          <a:lstStyle/>
          <a:p>
            <a:pPr>
              <a:lnSpc>
                <a:spcPts val="6189"/>
              </a:lnSpc>
            </a:pPr>
            <a:r>
              <a:rPr lang="en-US" sz="4421">
                <a:solidFill>
                  <a:srgbClr val="000000"/>
                </a:solidFill>
                <a:latin typeface="Poppins Medium"/>
              </a:rPr>
              <a:t>Car Purchase Amount is the thing that we must care about because that is our output to predict</a:t>
            </a:r>
          </a:p>
          <a:p>
            <a:pPr>
              <a:lnSpc>
                <a:spcPts val="6189"/>
              </a:lnSpc>
              <a:spcBef>
                <a:spcPct val="0"/>
              </a:spcBef>
            </a:pPr>
            <a:endParaRPr lang="en-US" sz="4421">
              <a:solidFill>
                <a:srgbClr val="000000"/>
              </a:solidFill>
              <a:latin typeface="Poppins Medium"/>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355</Words>
  <Application>Microsoft Office PowerPoint</Application>
  <PresentationFormat>Custom</PresentationFormat>
  <Paragraphs>53</Paragraphs>
  <Slides>20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Inter Bold</vt:lpstr>
      <vt:lpstr>Poppins Bold</vt:lpstr>
      <vt:lpstr>Poppins</vt:lpstr>
      <vt:lpstr>Arial</vt:lpstr>
      <vt:lpstr>Calibri</vt:lpstr>
      <vt:lpstr>Barlow Bold</vt:lpstr>
      <vt:lpstr>Horizon Italics</vt:lpstr>
      <vt:lpstr>Poppins Medium</vt:lpstr>
      <vt:lpstr>Horizon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Orange Car Rental Promotion Presentation</dc:title>
  <cp:lastModifiedBy>Doan Dang Khoa</cp:lastModifiedBy>
  <cp:revision>2</cp:revision>
  <dcterms:created xsi:type="dcterms:W3CDTF">2006-08-16T00:00:00Z</dcterms:created>
  <dcterms:modified xsi:type="dcterms:W3CDTF">2023-06-02T05:54:02Z</dcterms:modified>
  <dc:identifier>DAFkkOu8HAs</dc:identifier>
</cp:coreProperties>
</file>